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Anton" panose="020B0604020202020204" charset="0"/>
      <p:regular r:id="rId16"/>
    </p:embeddedFont>
    <p:embeddedFont>
      <p:font typeface="Times New Roman Italics" panose="020B0604020202020204" charset="0"/>
      <p:regular r:id="rId17"/>
    </p:embeddedFont>
    <p:embeddedFont>
      <p:font typeface="Times New Roman Bold Italics" panose="020B0604020202020204" charset="0"/>
      <p:regular r:id="rId18"/>
    </p:embeddedFont>
    <p:embeddedFont>
      <p:font typeface="Times New Roman Bold" panose="020B0604020202020204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4.svg"/><Relationship Id="rId10" Type="http://schemas.openxmlformats.org/officeDocument/2006/relationships/image" Target="../media/image6.gif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6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8.svg"/><Relationship Id="rId10" Type="http://schemas.openxmlformats.org/officeDocument/2006/relationships/image" Target="../media/image13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png"/><Relationship Id="rId18" Type="http://schemas.openxmlformats.org/officeDocument/2006/relationships/image" Target="../media/image27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4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jpeg"/><Relationship Id="rId20" Type="http://schemas.openxmlformats.org/officeDocument/2006/relationships/image" Target="../media/image2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0.svg"/><Relationship Id="rId5" Type="http://schemas.openxmlformats.org/officeDocument/2006/relationships/image" Target="../media/image6.svg"/><Relationship Id="rId15" Type="http://schemas.openxmlformats.org/officeDocument/2006/relationships/image" Target="../media/image24.svg"/><Relationship Id="rId10" Type="http://schemas.openxmlformats.org/officeDocument/2006/relationships/image" Target="../media/image13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18.sv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1.svg"/><Relationship Id="rId18" Type="http://schemas.openxmlformats.org/officeDocument/2006/relationships/image" Target="../media/image15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0.png"/><Relationship Id="rId17" Type="http://schemas.openxmlformats.org/officeDocument/2006/relationships/image" Target="../media/image35.svg"/><Relationship Id="rId2" Type="http://schemas.openxmlformats.org/officeDocument/2006/relationships/image" Target="../media/image3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9.svg"/><Relationship Id="rId5" Type="http://schemas.openxmlformats.org/officeDocument/2006/relationships/image" Target="../media/image6.svg"/><Relationship Id="rId15" Type="http://schemas.openxmlformats.org/officeDocument/2006/relationships/image" Target="../media/image22.png"/><Relationship Id="rId10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18.sv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27.svg"/><Relationship Id="rId3" Type="http://schemas.openxmlformats.org/officeDocument/2006/relationships/image" Target="../media/image37.svg"/><Relationship Id="rId7" Type="http://schemas.openxmlformats.org/officeDocument/2006/relationships/image" Target="../media/image6.svg"/><Relationship Id="rId12" Type="http://schemas.openxmlformats.org/officeDocument/2006/relationships/image" Target="../media/image1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8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7.png"/><Relationship Id="rId18" Type="http://schemas.openxmlformats.org/officeDocument/2006/relationships/image" Target="../media/image30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6.png"/><Relationship Id="rId17" Type="http://schemas.openxmlformats.org/officeDocument/2006/relationships/image" Target="../media/image29.png"/><Relationship Id="rId2" Type="http://schemas.openxmlformats.org/officeDocument/2006/relationships/image" Target="../media/image3.png"/><Relationship Id="rId16" Type="http://schemas.openxmlformats.org/officeDocument/2006/relationships/image" Target="../media/image28.jpeg"/><Relationship Id="rId20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7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8.png"/><Relationship Id="rId19" Type="http://schemas.openxmlformats.org/officeDocument/2006/relationships/image" Target="../media/image31.png"/><Relationship Id="rId4" Type="http://schemas.openxmlformats.org/officeDocument/2006/relationships/image" Target="../media/image4.png"/><Relationship Id="rId9" Type="http://schemas.openxmlformats.org/officeDocument/2006/relationships/image" Target="../media/image18.svg"/><Relationship Id="rId1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3.jpe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6.svg"/><Relationship Id="rId10" Type="http://schemas.openxmlformats.org/officeDocument/2006/relationships/image" Target="../media/image28.jpeg"/><Relationship Id="rId4" Type="http://schemas.openxmlformats.org/officeDocument/2006/relationships/image" Target="../media/image4.png"/><Relationship Id="rId9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16.svg"/><Relationship Id="rId18" Type="http://schemas.openxmlformats.org/officeDocument/2006/relationships/image" Target="../media/image38.png"/><Relationship Id="rId26" Type="http://schemas.openxmlformats.org/officeDocument/2006/relationships/image" Target="../media/image44.png"/><Relationship Id="rId3" Type="http://schemas.openxmlformats.org/officeDocument/2006/relationships/image" Target="../media/image4.svg"/><Relationship Id="rId21" Type="http://schemas.openxmlformats.org/officeDocument/2006/relationships/image" Target="../media/image41.png"/><Relationship Id="rId7" Type="http://schemas.openxmlformats.org/officeDocument/2006/relationships/image" Target="../media/image8.svg"/><Relationship Id="rId12" Type="http://schemas.openxmlformats.org/officeDocument/2006/relationships/image" Target="../media/image11.png"/><Relationship Id="rId17" Type="http://schemas.openxmlformats.org/officeDocument/2006/relationships/image" Target="../media/image37.png"/><Relationship Id="rId25" Type="http://schemas.openxmlformats.org/officeDocument/2006/relationships/image" Target="../media/image43.png"/><Relationship Id="rId2" Type="http://schemas.openxmlformats.org/officeDocument/2006/relationships/image" Target="../media/image3.png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35.png"/><Relationship Id="rId24" Type="http://schemas.openxmlformats.org/officeDocument/2006/relationships/image" Target="../media/image57.svg"/><Relationship Id="rId5" Type="http://schemas.openxmlformats.org/officeDocument/2006/relationships/image" Target="../media/image6.svg"/><Relationship Id="rId15" Type="http://schemas.openxmlformats.org/officeDocument/2006/relationships/image" Target="../media/image13.svg"/><Relationship Id="rId23" Type="http://schemas.openxmlformats.org/officeDocument/2006/relationships/image" Target="../media/image42.png"/><Relationship Id="rId10" Type="http://schemas.openxmlformats.org/officeDocument/2006/relationships/image" Target="../media/image34.png"/><Relationship Id="rId19" Type="http://schemas.openxmlformats.org/officeDocument/2006/relationships/image" Target="../media/image39.png"/><Relationship Id="rId4" Type="http://schemas.openxmlformats.org/officeDocument/2006/relationships/image" Target="../media/image4.png"/><Relationship Id="rId9" Type="http://schemas.openxmlformats.org/officeDocument/2006/relationships/image" Target="../media/image29.png"/><Relationship Id="rId14" Type="http://schemas.openxmlformats.org/officeDocument/2006/relationships/image" Target="../media/image9.png"/><Relationship Id="rId22" Type="http://schemas.openxmlformats.org/officeDocument/2006/relationships/image" Target="../media/image55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10" Type="http://schemas.openxmlformats.org/officeDocument/2006/relationships/image" Target="../media/image16.svg"/><Relationship Id="rId4" Type="http://schemas.openxmlformats.org/officeDocument/2006/relationships/image" Target="../media/image4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9.png"/><Relationship Id="rId18" Type="http://schemas.openxmlformats.org/officeDocument/2006/relationships/image" Target="../media/image51.png"/><Relationship Id="rId3" Type="http://schemas.openxmlformats.org/officeDocument/2006/relationships/image" Target="../media/image4.svg"/><Relationship Id="rId7" Type="http://schemas.openxmlformats.org/officeDocument/2006/relationships/image" Target="../media/image62.svg"/><Relationship Id="rId12" Type="http://schemas.openxmlformats.org/officeDocument/2006/relationships/image" Target="../media/image48.png"/><Relationship Id="rId17" Type="http://schemas.openxmlformats.org/officeDocument/2006/relationships/image" Target="../media/image68.svg"/><Relationship Id="rId2" Type="http://schemas.openxmlformats.org/officeDocument/2006/relationships/image" Target="../media/image3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64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47.png"/><Relationship Id="rId19" Type="http://schemas.openxmlformats.org/officeDocument/2006/relationships/image" Target="../media/image52.png"/><Relationship Id="rId4" Type="http://schemas.openxmlformats.org/officeDocument/2006/relationships/image" Target="../media/image4.png"/><Relationship Id="rId9" Type="http://schemas.openxmlformats.org/officeDocument/2006/relationships/image" Target="../media/image8.svg"/><Relationship Id="rId1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4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6.svg"/><Relationship Id="rId2" Type="http://schemas.openxmlformats.org/officeDocument/2006/relationships/image" Target="../media/image3.png"/><Relationship Id="rId16" Type="http://schemas.openxmlformats.org/officeDocument/2006/relationships/image" Target="../media/image7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6.svg"/><Relationship Id="rId15" Type="http://schemas.openxmlformats.org/officeDocument/2006/relationships/image" Target="../media/image55.png"/><Relationship Id="rId10" Type="http://schemas.openxmlformats.org/officeDocument/2006/relationships/image" Target="../media/image53.png"/><Relationship Id="rId4" Type="http://schemas.openxmlformats.org/officeDocument/2006/relationships/image" Target="../media/image4.png"/><Relationship Id="rId9" Type="http://schemas.openxmlformats.org/officeDocument/2006/relationships/image" Target="../media/image68.svg"/><Relationship Id="rId1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5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58.png"/><Relationship Id="rId17" Type="http://schemas.openxmlformats.org/officeDocument/2006/relationships/image" Target="../media/image62.png"/><Relationship Id="rId2" Type="http://schemas.openxmlformats.org/officeDocument/2006/relationships/image" Target="../media/image3.png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6.svg"/><Relationship Id="rId5" Type="http://schemas.openxmlformats.org/officeDocument/2006/relationships/image" Target="../media/image6.svg"/><Relationship Id="rId15" Type="http://schemas.openxmlformats.org/officeDocument/2006/relationships/image" Target="../media/image80.sv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57.png"/><Relationship Id="rId1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10" Type="http://schemas.openxmlformats.org/officeDocument/2006/relationships/image" Target="../media/image13.sv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49720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31253" r="-31253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994390" y="7444967"/>
            <a:ext cx="1785771" cy="803597"/>
            <a:chOff x="0" y="0"/>
            <a:chExt cx="4927783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927783" cy="2217502"/>
            </a:xfrm>
            <a:custGeom>
              <a:avLst/>
              <a:gdLst/>
              <a:ahLst/>
              <a:cxnLst/>
              <a:rect l="l" t="t" r="r" b="b"/>
              <a:pathLst>
                <a:path w="4927783" h="2217502">
                  <a:moveTo>
                    <a:pt x="4803323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803323" y="0"/>
                  </a:lnTo>
                  <a:cubicBezTo>
                    <a:pt x="4871903" y="0"/>
                    <a:pt x="4927783" y="55880"/>
                    <a:pt x="4927783" y="124460"/>
                  </a:cubicBezTo>
                  <a:lnTo>
                    <a:pt x="4927783" y="2093042"/>
                  </a:lnTo>
                  <a:cubicBezTo>
                    <a:pt x="4927783" y="2161622"/>
                    <a:pt x="4871903" y="2217502"/>
                    <a:pt x="4803323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3986506" y="7846765"/>
            <a:ext cx="1052593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152" b="152"/>
          <a:stretch>
            <a:fillRect/>
          </a:stretch>
        </p:blipFill>
        <p:spPr>
          <a:xfrm>
            <a:off x="1994390" y="2973333"/>
            <a:ext cx="6089419" cy="3196945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5697269" y="6324055"/>
            <a:ext cx="3142713" cy="3142713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3224361" y="-180924"/>
            <a:ext cx="4945814" cy="1529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33"/>
              </a:lnSpc>
              <a:spcBef>
                <a:spcPct val="0"/>
              </a:spcBef>
            </a:pPr>
            <a:r>
              <a:rPr lang="en-US" sz="8024" u="sng">
                <a:solidFill>
                  <a:srgbClr val="5CE1E6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Chapitre 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419289" y="3457617"/>
            <a:ext cx="5482529" cy="1757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49"/>
              </a:lnSpc>
              <a:spcBef>
                <a:spcPct val="0"/>
              </a:spcBef>
            </a:pPr>
            <a:r>
              <a:rPr lang="en-US" sz="9178" u="sng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Dipôle RL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994390" y="7622929"/>
            <a:ext cx="1785771" cy="487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>
                <a:solidFill>
                  <a:srgbClr val="003D25"/>
                </a:solidFill>
                <a:latin typeface="Anton"/>
                <a:ea typeface="Anton"/>
                <a:cs typeface="Anton"/>
                <a:sym typeface="Anton"/>
              </a:rPr>
              <a:t>PROF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786660" y="-18980"/>
            <a:ext cx="3480979" cy="1084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06"/>
              </a:lnSpc>
              <a:spcBef>
                <a:spcPct val="0"/>
              </a:spcBef>
            </a:pPr>
            <a:r>
              <a:rPr lang="en-US" sz="5647" u="sng">
                <a:solidFill>
                  <a:srgbClr val="FFDE59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électricité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105605" y="2177909"/>
            <a:ext cx="2083534" cy="2005420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8994" r="-18994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-149191" y="7439715"/>
            <a:ext cx="1741121" cy="3028037"/>
          </a:xfrm>
          <a:custGeom>
            <a:avLst/>
            <a:gdLst/>
            <a:ahLst/>
            <a:cxnLst/>
            <a:rect l="l" t="t" r="r" b="b"/>
            <a:pathLst>
              <a:path w="1741121" h="3028037">
                <a:moveTo>
                  <a:pt x="1741121" y="0"/>
                </a:moveTo>
                <a:lnTo>
                  <a:pt x="0" y="0"/>
                </a:lnTo>
                <a:lnTo>
                  <a:pt x="0" y="3028036"/>
                </a:lnTo>
                <a:lnTo>
                  <a:pt x="1741121" y="3028036"/>
                </a:lnTo>
                <a:lnTo>
                  <a:pt x="174112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7436" y="117273"/>
            <a:ext cx="1805131" cy="1568733"/>
          </a:xfrm>
          <a:custGeom>
            <a:avLst/>
            <a:gdLst/>
            <a:ahLst/>
            <a:cxnLst/>
            <a:rect l="l" t="t" r="r" b="b"/>
            <a:pathLst>
              <a:path w="1805131" h="1568733">
                <a:moveTo>
                  <a:pt x="0" y="0"/>
                </a:moveTo>
                <a:lnTo>
                  <a:pt x="1805131" y="0"/>
                </a:lnTo>
                <a:lnTo>
                  <a:pt x="1805131" y="1568733"/>
                </a:lnTo>
                <a:lnTo>
                  <a:pt x="0" y="15687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562253" y="1210564"/>
            <a:ext cx="3095800" cy="653020"/>
          </a:xfrm>
          <a:custGeom>
            <a:avLst/>
            <a:gdLst/>
            <a:ahLst/>
            <a:cxnLst/>
            <a:rect l="l" t="t" r="r" b="b"/>
            <a:pathLst>
              <a:path w="3095800" h="653020">
                <a:moveTo>
                  <a:pt x="0" y="0"/>
                </a:moveTo>
                <a:lnTo>
                  <a:pt x="3095800" y="0"/>
                </a:lnTo>
                <a:lnTo>
                  <a:pt x="3095800" y="653020"/>
                </a:lnTo>
                <a:lnTo>
                  <a:pt x="0" y="65302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 l="-16640" t="-128148" r="-11136" b="-8205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8638015" y="5547637"/>
            <a:ext cx="5300664" cy="991662"/>
          </a:xfrm>
          <a:custGeom>
            <a:avLst/>
            <a:gdLst/>
            <a:ahLst/>
            <a:cxnLst/>
            <a:rect l="l" t="t" r="r" b="b"/>
            <a:pathLst>
              <a:path w="5300664" h="991662">
                <a:moveTo>
                  <a:pt x="0" y="0"/>
                </a:moveTo>
                <a:lnTo>
                  <a:pt x="5300665" y="0"/>
                </a:lnTo>
                <a:lnTo>
                  <a:pt x="5300665" y="991662"/>
                </a:lnTo>
                <a:lnTo>
                  <a:pt x="0" y="99166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b="-155222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094024" y="5546262"/>
            <a:ext cx="1703903" cy="1059183"/>
          </a:xfrm>
          <a:custGeom>
            <a:avLst/>
            <a:gdLst/>
            <a:ahLst/>
            <a:cxnLst/>
            <a:rect l="l" t="t" r="r" b="b"/>
            <a:pathLst>
              <a:path w="1703903" h="1059183">
                <a:moveTo>
                  <a:pt x="0" y="0"/>
                </a:moveTo>
                <a:lnTo>
                  <a:pt x="1703902" y="0"/>
                </a:lnTo>
                <a:lnTo>
                  <a:pt x="1703902" y="1059182"/>
                </a:lnTo>
                <a:lnTo>
                  <a:pt x="0" y="105918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15691" t="-123947" r="-79178" b="-2547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4221026" y="5937366"/>
            <a:ext cx="729481" cy="438390"/>
          </a:xfrm>
          <a:custGeom>
            <a:avLst/>
            <a:gdLst/>
            <a:ahLst/>
            <a:cxnLst/>
            <a:rect l="l" t="t" r="r" b="b"/>
            <a:pathLst>
              <a:path w="729481" h="438390">
                <a:moveTo>
                  <a:pt x="0" y="0"/>
                </a:moveTo>
                <a:lnTo>
                  <a:pt x="729481" y="0"/>
                </a:lnTo>
                <a:lnTo>
                  <a:pt x="729481" y="438391"/>
                </a:lnTo>
                <a:lnTo>
                  <a:pt x="0" y="438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811245" y="4248955"/>
            <a:ext cx="523876" cy="324803"/>
          </a:xfrm>
          <a:custGeom>
            <a:avLst/>
            <a:gdLst/>
            <a:ahLst/>
            <a:cxnLst/>
            <a:rect l="l" t="t" r="r" b="b"/>
            <a:pathLst>
              <a:path w="523876" h="324803">
                <a:moveTo>
                  <a:pt x="0" y="0"/>
                </a:moveTo>
                <a:lnTo>
                  <a:pt x="523876" y="0"/>
                </a:lnTo>
                <a:lnTo>
                  <a:pt x="523876" y="324804"/>
                </a:lnTo>
                <a:lnTo>
                  <a:pt x="0" y="32480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958324" y="2306859"/>
            <a:ext cx="2835186" cy="873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sz="4600" u="sng">
                <a:solidFill>
                  <a:srgbClr val="FFA3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 -  Bobine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153039" y="187961"/>
            <a:ext cx="3282449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  <a:spcBef>
                <a:spcPct val="0"/>
              </a:spcBef>
            </a:pPr>
            <a:r>
              <a:rPr lang="en-US" sz="44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 </a:t>
            </a:r>
            <a:r>
              <a:rPr lang="en-US" sz="4400" u="sng">
                <a:solidFill>
                  <a:srgbClr val="FFDE59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Introduction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067267" y="1218424"/>
            <a:ext cx="12723701" cy="1166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</a:t>
            </a:r>
            <a:r>
              <a:rPr lang="en-US" sz="3199" u="sng">
                <a:solidFill>
                  <a:srgbClr val="251F1C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Dipôle RL</a:t>
            </a: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:  association série d’un conducteur ohmique de </a:t>
            </a:r>
            <a:r>
              <a:rPr lang="en-US" sz="3199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résistance R</a:t>
            </a: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et d’une </a:t>
            </a:r>
            <a:r>
              <a:rPr lang="en-US" sz="3199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bobine </a:t>
            </a: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d’inductance L et de résistance interne  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57239" y="4115605"/>
            <a:ext cx="14937649" cy="1211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Une bobine est constituée par un enroulement cylindrique d’un fil de conducteur, enroulé un grand nombre de spire recouvert d’une couche isolante (gaine ou vernie)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201514" y="3199669"/>
            <a:ext cx="2835186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1- Définition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319177" y="5412912"/>
            <a:ext cx="4918972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 u="sng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Représentation symbolique 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811245" y="6224443"/>
            <a:ext cx="7332755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  : inductance, exprimée en henry (H)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811245" y="6909759"/>
            <a:ext cx="8450911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   :   résistance interne, exprimée en ohm (Ω)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811245" y="7597465"/>
            <a:ext cx="15814733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L’inductance L d’une bobine  est mesuré par un appareil de mesure appelé « l’inductance».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91153" y="-660210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59024" y="7898355"/>
            <a:ext cx="4534025" cy="4563004"/>
          </a:xfrm>
          <a:custGeom>
            <a:avLst/>
            <a:gdLst/>
            <a:ahLst/>
            <a:cxnLst/>
            <a:rect l="l" t="t" r="r" b="b"/>
            <a:pathLst>
              <a:path w="4534025" h="4563004">
                <a:moveTo>
                  <a:pt x="0" y="0"/>
                </a:moveTo>
                <a:lnTo>
                  <a:pt x="4534024" y="0"/>
                </a:lnTo>
                <a:lnTo>
                  <a:pt x="4534024" y="4563004"/>
                </a:lnTo>
                <a:lnTo>
                  <a:pt x="0" y="45630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27721" y="8594509"/>
            <a:ext cx="1108057" cy="1927056"/>
          </a:xfrm>
          <a:custGeom>
            <a:avLst/>
            <a:gdLst/>
            <a:ahLst/>
            <a:cxnLst/>
            <a:rect l="l" t="t" r="r" b="b"/>
            <a:pathLst>
              <a:path w="1108057" h="1927056">
                <a:moveTo>
                  <a:pt x="1108057" y="0"/>
                </a:moveTo>
                <a:lnTo>
                  <a:pt x="0" y="0"/>
                </a:lnTo>
                <a:lnTo>
                  <a:pt x="0" y="1927056"/>
                </a:lnTo>
                <a:lnTo>
                  <a:pt x="1108057" y="1927056"/>
                </a:lnTo>
                <a:lnTo>
                  <a:pt x="110805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117273"/>
            <a:ext cx="1805131" cy="1568733"/>
          </a:xfrm>
          <a:custGeom>
            <a:avLst/>
            <a:gdLst/>
            <a:ahLst/>
            <a:cxnLst/>
            <a:rect l="l" t="t" r="r" b="b"/>
            <a:pathLst>
              <a:path w="1805131" h="1568733">
                <a:moveTo>
                  <a:pt x="0" y="0"/>
                </a:moveTo>
                <a:lnTo>
                  <a:pt x="1805131" y="0"/>
                </a:lnTo>
                <a:lnTo>
                  <a:pt x="1805131" y="1568733"/>
                </a:lnTo>
                <a:lnTo>
                  <a:pt x="0" y="15687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635632" y="1180857"/>
            <a:ext cx="458552" cy="284302"/>
          </a:xfrm>
          <a:custGeom>
            <a:avLst/>
            <a:gdLst/>
            <a:ahLst/>
            <a:cxnLst/>
            <a:rect l="l" t="t" r="r" b="b"/>
            <a:pathLst>
              <a:path w="458552" h="284302">
                <a:moveTo>
                  <a:pt x="0" y="0"/>
                </a:moveTo>
                <a:lnTo>
                  <a:pt x="458551" y="0"/>
                </a:lnTo>
                <a:lnTo>
                  <a:pt x="458551" y="284302"/>
                </a:lnTo>
                <a:lnTo>
                  <a:pt x="0" y="2843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233098" y="509869"/>
            <a:ext cx="3150810" cy="2024970"/>
          </a:xfrm>
          <a:custGeom>
            <a:avLst/>
            <a:gdLst/>
            <a:ahLst/>
            <a:cxnLst/>
            <a:rect l="l" t="t" r="r" b="b"/>
            <a:pathLst>
              <a:path w="3150810" h="2024970">
                <a:moveTo>
                  <a:pt x="0" y="0"/>
                </a:moveTo>
                <a:lnTo>
                  <a:pt x="3150810" y="0"/>
                </a:lnTo>
                <a:lnTo>
                  <a:pt x="3150810" y="2024970"/>
                </a:lnTo>
                <a:lnTo>
                  <a:pt x="0" y="202497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 l="-73867" t="-3533" r="-105599" b="-37197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360119" y="425451"/>
            <a:ext cx="2756596" cy="2079417"/>
          </a:xfrm>
          <a:custGeom>
            <a:avLst/>
            <a:gdLst/>
            <a:ahLst/>
            <a:cxnLst/>
            <a:rect l="l" t="t" r="r" b="b"/>
            <a:pathLst>
              <a:path w="2756596" h="2079417">
                <a:moveTo>
                  <a:pt x="0" y="0"/>
                </a:moveTo>
                <a:lnTo>
                  <a:pt x="2756595" y="0"/>
                </a:lnTo>
                <a:lnTo>
                  <a:pt x="2756595" y="2079417"/>
                </a:lnTo>
                <a:lnTo>
                  <a:pt x="0" y="207941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427659" y="2079676"/>
            <a:ext cx="4097106" cy="1290427"/>
          </a:xfrm>
          <a:custGeom>
            <a:avLst/>
            <a:gdLst/>
            <a:ahLst/>
            <a:cxnLst/>
            <a:rect l="l" t="t" r="r" b="b"/>
            <a:pathLst>
              <a:path w="4097106" h="1290427">
                <a:moveTo>
                  <a:pt x="0" y="0"/>
                </a:moveTo>
                <a:lnTo>
                  <a:pt x="4097106" y="0"/>
                </a:lnTo>
                <a:lnTo>
                  <a:pt x="4097106" y="1290427"/>
                </a:lnTo>
                <a:lnTo>
                  <a:pt x="0" y="129042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8406017" y="2696764"/>
            <a:ext cx="7958989" cy="2317047"/>
          </a:xfrm>
          <a:custGeom>
            <a:avLst/>
            <a:gdLst/>
            <a:ahLst/>
            <a:cxnLst/>
            <a:rect l="l" t="t" r="r" b="b"/>
            <a:pathLst>
              <a:path w="7958989" h="2317047">
                <a:moveTo>
                  <a:pt x="0" y="0"/>
                </a:moveTo>
                <a:lnTo>
                  <a:pt x="7958989" y="0"/>
                </a:lnTo>
                <a:lnTo>
                  <a:pt x="7958989" y="2317047"/>
                </a:lnTo>
                <a:lnTo>
                  <a:pt x="0" y="231704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 l="-638" b="-11877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618846" y="5581782"/>
            <a:ext cx="5612374" cy="815431"/>
          </a:xfrm>
          <a:custGeom>
            <a:avLst/>
            <a:gdLst/>
            <a:ahLst/>
            <a:cxnLst/>
            <a:rect l="l" t="t" r="r" b="b"/>
            <a:pathLst>
              <a:path w="5612374" h="815431">
                <a:moveTo>
                  <a:pt x="0" y="0"/>
                </a:moveTo>
                <a:lnTo>
                  <a:pt x="5612374" y="0"/>
                </a:lnTo>
                <a:lnTo>
                  <a:pt x="5612374" y="815431"/>
                </a:lnTo>
                <a:lnTo>
                  <a:pt x="0" y="81543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102266" t="-2284369" r="-281543" b="-2328551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9795380" y="7482447"/>
            <a:ext cx="5003069" cy="1058342"/>
          </a:xfrm>
          <a:custGeom>
            <a:avLst/>
            <a:gdLst/>
            <a:ahLst/>
            <a:cxnLst/>
            <a:rect l="l" t="t" r="r" b="b"/>
            <a:pathLst>
              <a:path w="5003069" h="1058342">
                <a:moveTo>
                  <a:pt x="0" y="0"/>
                </a:moveTo>
                <a:lnTo>
                  <a:pt x="5003069" y="0"/>
                </a:lnTo>
                <a:lnTo>
                  <a:pt x="5003069" y="1058341"/>
                </a:lnTo>
                <a:lnTo>
                  <a:pt x="0" y="105834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340352" t="-1699689" r="-83983" b="-1708439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856966" y="7830082"/>
            <a:ext cx="682835" cy="363072"/>
          </a:xfrm>
          <a:custGeom>
            <a:avLst/>
            <a:gdLst/>
            <a:ahLst/>
            <a:cxnLst/>
            <a:rect l="l" t="t" r="r" b="b"/>
            <a:pathLst>
              <a:path w="682835" h="363072">
                <a:moveTo>
                  <a:pt x="0" y="0"/>
                </a:moveTo>
                <a:lnTo>
                  <a:pt x="682835" y="0"/>
                </a:lnTo>
                <a:lnTo>
                  <a:pt x="682835" y="363072"/>
                </a:lnTo>
                <a:lnTo>
                  <a:pt x="0" y="36307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515548" y="5807961"/>
            <a:ext cx="682835" cy="363072"/>
          </a:xfrm>
          <a:custGeom>
            <a:avLst/>
            <a:gdLst/>
            <a:ahLst/>
            <a:cxnLst/>
            <a:rect l="l" t="t" r="r" b="b"/>
            <a:pathLst>
              <a:path w="682835" h="363072">
                <a:moveTo>
                  <a:pt x="0" y="0"/>
                </a:moveTo>
                <a:lnTo>
                  <a:pt x="682835" y="0"/>
                </a:lnTo>
                <a:lnTo>
                  <a:pt x="682835" y="363072"/>
                </a:lnTo>
                <a:lnTo>
                  <a:pt x="0" y="36307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3094183" y="6719712"/>
            <a:ext cx="1031977" cy="534751"/>
          </a:xfrm>
          <a:custGeom>
            <a:avLst/>
            <a:gdLst/>
            <a:ahLst/>
            <a:cxnLst/>
            <a:rect l="l" t="t" r="r" b="b"/>
            <a:pathLst>
              <a:path w="1031977" h="534751">
                <a:moveTo>
                  <a:pt x="0" y="0"/>
                </a:moveTo>
                <a:lnTo>
                  <a:pt x="1031977" y="0"/>
                </a:lnTo>
                <a:lnTo>
                  <a:pt x="1031977" y="534751"/>
                </a:lnTo>
                <a:lnTo>
                  <a:pt x="0" y="53475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3904041" y="263526"/>
            <a:ext cx="7643257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2 - Tension aux bornes de la bobine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391185" y="968425"/>
            <a:ext cx="7204932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tension aux bornes d’une bobine 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879140" y="2401489"/>
            <a:ext cx="1172502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 u="sng">
                <a:solidFill>
                  <a:srgbClr val="B6F61A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Avec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712927" y="2563414"/>
            <a:ext cx="8449631" cy="2447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  =  résistance interne (Ω)</a:t>
            </a: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  =  inductance de la bobine (H – Henry)</a:t>
            </a: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 =  intensité du courant (A)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UL = tension aux bornes de la bobine (V)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78800" y="4779803"/>
            <a:ext cx="2997412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 u="sng">
                <a:solidFill>
                  <a:srgbClr val="FFDE59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Cas particuliers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75984" y="5599289"/>
            <a:ext cx="455661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Pour le courant continu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476212" y="6711538"/>
            <a:ext cx="12239810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22"/>
              </a:lnSpc>
            </a:pPr>
            <a:r>
              <a:rPr lang="en-US" sz="3185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En courant continu la bobine se comporte comme un conducteur ohmique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720752" y="7566759"/>
            <a:ext cx="6546977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 u="sng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Résistance interne négligeable r = 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91153" y="-660210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59024" y="7898355"/>
            <a:ext cx="4534025" cy="4563004"/>
          </a:xfrm>
          <a:custGeom>
            <a:avLst/>
            <a:gdLst/>
            <a:ahLst/>
            <a:cxnLst/>
            <a:rect l="l" t="t" r="r" b="b"/>
            <a:pathLst>
              <a:path w="4534025" h="4563004">
                <a:moveTo>
                  <a:pt x="0" y="0"/>
                </a:moveTo>
                <a:lnTo>
                  <a:pt x="4534024" y="0"/>
                </a:lnTo>
                <a:lnTo>
                  <a:pt x="4534024" y="4563004"/>
                </a:lnTo>
                <a:lnTo>
                  <a:pt x="0" y="45630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27721" y="8594509"/>
            <a:ext cx="1108057" cy="1927056"/>
          </a:xfrm>
          <a:custGeom>
            <a:avLst/>
            <a:gdLst/>
            <a:ahLst/>
            <a:cxnLst/>
            <a:rect l="l" t="t" r="r" b="b"/>
            <a:pathLst>
              <a:path w="1108057" h="1927056">
                <a:moveTo>
                  <a:pt x="1108057" y="0"/>
                </a:moveTo>
                <a:lnTo>
                  <a:pt x="0" y="0"/>
                </a:lnTo>
                <a:lnTo>
                  <a:pt x="0" y="1927056"/>
                </a:lnTo>
                <a:lnTo>
                  <a:pt x="1108057" y="1927056"/>
                </a:lnTo>
                <a:lnTo>
                  <a:pt x="110805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117273"/>
            <a:ext cx="1805131" cy="1568733"/>
          </a:xfrm>
          <a:custGeom>
            <a:avLst/>
            <a:gdLst/>
            <a:ahLst/>
            <a:cxnLst/>
            <a:rect l="l" t="t" r="r" b="b"/>
            <a:pathLst>
              <a:path w="1805131" h="1568733">
                <a:moveTo>
                  <a:pt x="0" y="0"/>
                </a:moveTo>
                <a:lnTo>
                  <a:pt x="1805131" y="0"/>
                </a:lnTo>
                <a:lnTo>
                  <a:pt x="1805131" y="1568733"/>
                </a:lnTo>
                <a:lnTo>
                  <a:pt x="0" y="15687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798208" y="1295831"/>
            <a:ext cx="591949" cy="367009"/>
          </a:xfrm>
          <a:custGeom>
            <a:avLst/>
            <a:gdLst/>
            <a:ahLst/>
            <a:cxnLst/>
            <a:rect l="l" t="t" r="r" b="b"/>
            <a:pathLst>
              <a:path w="591949" h="367009">
                <a:moveTo>
                  <a:pt x="0" y="0"/>
                </a:moveTo>
                <a:lnTo>
                  <a:pt x="591950" y="0"/>
                </a:lnTo>
                <a:lnTo>
                  <a:pt x="591950" y="367008"/>
                </a:lnTo>
                <a:lnTo>
                  <a:pt x="0" y="3670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218740" y="5788204"/>
            <a:ext cx="1031977" cy="534751"/>
          </a:xfrm>
          <a:custGeom>
            <a:avLst/>
            <a:gdLst/>
            <a:ahLst/>
            <a:cxnLst/>
            <a:rect l="l" t="t" r="r" b="b"/>
            <a:pathLst>
              <a:path w="1031977" h="534751">
                <a:moveTo>
                  <a:pt x="0" y="0"/>
                </a:moveTo>
                <a:lnTo>
                  <a:pt x="1031977" y="0"/>
                </a:lnTo>
                <a:lnTo>
                  <a:pt x="1031977" y="534752"/>
                </a:lnTo>
                <a:lnTo>
                  <a:pt x="0" y="53475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743127" y="1318997"/>
            <a:ext cx="4838088" cy="2516549"/>
          </a:xfrm>
          <a:custGeom>
            <a:avLst/>
            <a:gdLst/>
            <a:ahLst/>
            <a:cxnLst/>
            <a:rect l="l" t="t" r="r" b="b"/>
            <a:pathLst>
              <a:path w="4838088" h="2516549">
                <a:moveTo>
                  <a:pt x="0" y="0"/>
                </a:moveTo>
                <a:lnTo>
                  <a:pt x="4838088" y="0"/>
                </a:lnTo>
                <a:lnTo>
                  <a:pt x="4838088" y="2516550"/>
                </a:lnTo>
                <a:lnTo>
                  <a:pt x="0" y="251655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 t="-963" r="-62269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2044242" y="1318997"/>
            <a:ext cx="4235857" cy="2465193"/>
          </a:xfrm>
          <a:custGeom>
            <a:avLst/>
            <a:gdLst/>
            <a:ahLst/>
            <a:cxnLst/>
            <a:rect l="l" t="t" r="r" b="b"/>
            <a:pathLst>
              <a:path w="4235857" h="2465193">
                <a:moveTo>
                  <a:pt x="0" y="0"/>
                </a:moveTo>
                <a:lnTo>
                  <a:pt x="4235858" y="0"/>
                </a:lnTo>
                <a:lnTo>
                  <a:pt x="4235858" y="2465193"/>
                </a:lnTo>
                <a:lnTo>
                  <a:pt x="0" y="246519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74718" y="6445051"/>
            <a:ext cx="15005653" cy="1602512"/>
          </a:xfrm>
          <a:custGeom>
            <a:avLst/>
            <a:gdLst/>
            <a:ahLst/>
            <a:cxnLst/>
            <a:rect l="l" t="t" r="r" b="b"/>
            <a:pathLst>
              <a:path w="15005653" h="1602512">
                <a:moveTo>
                  <a:pt x="0" y="0"/>
                </a:moveTo>
                <a:lnTo>
                  <a:pt x="15005653" y="0"/>
                </a:lnTo>
                <a:lnTo>
                  <a:pt x="15005653" y="1602512"/>
                </a:lnTo>
                <a:lnTo>
                  <a:pt x="0" y="160251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5994" t="-28646" r="-11402" b="-35956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050471" y="6735980"/>
            <a:ext cx="593703" cy="460929"/>
          </a:xfrm>
          <a:custGeom>
            <a:avLst/>
            <a:gdLst/>
            <a:ahLst/>
            <a:cxnLst/>
            <a:rect l="l" t="t" r="r" b="b"/>
            <a:pathLst>
              <a:path w="593703" h="460929">
                <a:moveTo>
                  <a:pt x="0" y="0"/>
                </a:moveTo>
                <a:lnTo>
                  <a:pt x="593703" y="0"/>
                </a:lnTo>
                <a:lnTo>
                  <a:pt x="593703" y="460929"/>
                </a:lnTo>
                <a:lnTo>
                  <a:pt x="0" y="46092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662186" y="263526"/>
            <a:ext cx="11656153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3 - Influence d’une bobine dans un circuit électrique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50471" y="3802005"/>
            <a:ext cx="15065667" cy="2520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La lampe L2 brille après la lampe L1 avec un retard de quelques secondes à la fermeture et à l'ouverture de l'interrupteur.</a:t>
            </a:r>
          </a:p>
          <a:p>
            <a:pPr algn="l">
              <a:lnSpc>
                <a:spcPts val="4899"/>
              </a:lnSpc>
            </a:pPr>
            <a:endParaRPr lang="en-US" sz="3499">
              <a:solidFill>
                <a:srgbClr val="FFFFFF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        Et en régime permanent les deux lampes brillent de façon identique.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791370" y="1162481"/>
            <a:ext cx="5371626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réalise le circuit suivant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18740" y="6475356"/>
            <a:ext cx="14324730" cy="1282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</a:t>
            </a:r>
            <a:r>
              <a:rPr lang="en-US" sz="3499">
                <a:solidFill>
                  <a:srgbClr val="06071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Une bobine permet de retarder l’établissement ou la rupture (annulation) du courant et ceci est dû au produit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798208" y="3120614"/>
            <a:ext cx="4007476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 u="sng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constate que :</a:t>
            </a:r>
          </a:p>
        </p:txBody>
      </p:sp>
      <p:sp>
        <p:nvSpPr>
          <p:cNvPr id="21" name="Freeform 21"/>
          <p:cNvSpPr/>
          <p:nvPr/>
        </p:nvSpPr>
        <p:spPr>
          <a:xfrm>
            <a:off x="8830922" y="7073045"/>
            <a:ext cx="927127" cy="837685"/>
          </a:xfrm>
          <a:custGeom>
            <a:avLst/>
            <a:gdLst/>
            <a:ahLst/>
            <a:cxnLst/>
            <a:rect l="l" t="t" r="r" b="b"/>
            <a:pathLst>
              <a:path w="927127" h="837685">
                <a:moveTo>
                  <a:pt x="0" y="0"/>
                </a:moveTo>
                <a:lnTo>
                  <a:pt x="927126" y="0"/>
                </a:lnTo>
                <a:lnTo>
                  <a:pt x="927126" y="837685"/>
                </a:lnTo>
                <a:lnTo>
                  <a:pt x="0" y="83768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200875" t="-4882"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529555" y="1319319"/>
            <a:ext cx="5043150" cy="3384578"/>
          </a:xfrm>
          <a:custGeom>
            <a:avLst/>
            <a:gdLst/>
            <a:ahLst/>
            <a:cxnLst/>
            <a:rect l="l" t="t" r="r" b="b"/>
            <a:pathLst>
              <a:path w="5043150" h="3384578">
                <a:moveTo>
                  <a:pt x="0" y="0"/>
                </a:moveTo>
                <a:lnTo>
                  <a:pt x="5043150" y="0"/>
                </a:lnTo>
                <a:lnTo>
                  <a:pt x="5043150" y="3384578"/>
                </a:lnTo>
                <a:lnTo>
                  <a:pt x="0" y="33845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r="-107369"/>
            </a:stretch>
          </a:blipFill>
        </p:spPr>
      </p:sp>
      <p:sp>
        <p:nvSpPr>
          <p:cNvPr id="3" name="Freeform 3"/>
          <p:cNvSpPr/>
          <p:nvPr/>
        </p:nvSpPr>
        <p:spPr>
          <a:xfrm rot="-709034">
            <a:off x="15763082" y="-2063747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4"/>
                </a:lnTo>
                <a:lnTo>
                  <a:pt x="0" y="41274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867302" flipH="1">
            <a:off x="16841938" y="-686590"/>
            <a:ext cx="1052654" cy="1830703"/>
          </a:xfrm>
          <a:custGeom>
            <a:avLst/>
            <a:gdLst/>
            <a:ahLst/>
            <a:cxnLst/>
            <a:rect l="l" t="t" r="r" b="b"/>
            <a:pathLst>
              <a:path w="1052654" h="1830703">
                <a:moveTo>
                  <a:pt x="1052654" y="0"/>
                </a:moveTo>
                <a:lnTo>
                  <a:pt x="0" y="0"/>
                </a:lnTo>
                <a:lnTo>
                  <a:pt x="0" y="1830703"/>
                </a:lnTo>
                <a:lnTo>
                  <a:pt x="1052654" y="1830703"/>
                </a:lnTo>
                <a:lnTo>
                  <a:pt x="105265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992499" y="9085568"/>
            <a:ext cx="1013559" cy="880824"/>
          </a:xfrm>
          <a:custGeom>
            <a:avLst/>
            <a:gdLst/>
            <a:ahLst/>
            <a:cxnLst/>
            <a:rect l="l" t="t" r="r" b="b"/>
            <a:pathLst>
              <a:path w="1013559" h="880824">
                <a:moveTo>
                  <a:pt x="0" y="0"/>
                </a:moveTo>
                <a:lnTo>
                  <a:pt x="1013559" y="0"/>
                </a:lnTo>
                <a:lnTo>
                  <a:pt x="1013559" y="880824"/>
                </a:lnTo>
                <a:lnTo>
                  <a:pt x="0" y="8808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0090965">
            <a:off x="-1859024" y="7898355"/>
            <a:ext cx="4534025" cy="4563004"/>
          </a:xfrm>
          <a:custGeom>
            <a:avLst/>
            <a:gdLst/>
            <a:ahLst/>
            <a:cxnLst/>
            <a:rect l="l" t="t" r="r" b="b"/>
            <a:pathLst>
              <a:path w="4534025" h="4563004">
                <a:moveTo>
                  <a:pt x="0" y="0"/>
                </a:moveTo>
                <a:lnTo>
                  <a:pt x="4534024" y="0"/>
                </a:lnTo>
                <a:lnTo>
                  <a:pt x="4534024" y="4563004"/>
                </a:lnTo>
                <a:lnTo>
                  <a:pt x="0" y="45630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7932697" flipH="1">
            <a:off x="-27721" y="8594509"/>
            <a:ext cx="1108057" cy="1927056"/>
          </a:xfrm>
          <a:custGeom>
            <a:avLst/>
            <a:gdLst/>
            <a:ahLst/>
            <a:cxnLst/>
            <a:rect l="l" t="t" r="r" b="b"/>
            <a:pathLst>
              <a:path w="1108057" h="1927056">
                <a:moveTo>
                  <a:pt x="1108057" y="0"/>
                </a:moveTo>
                <a:lnTo>
                  <a:pt x="0" y="0"/>
                </a:lnTo>
                <a:lnTo>
                  <a:pt x="0" y="1927056"/>
                </a:lnTo>
                <a:lnTo>
                  <a:pt x="1108057" y="1927056"/>
                </a:lnTo>
                <a:lnTo>
                  <a:pt x="1108057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339161">
            <a:off x="-3044519" y="-3103933"/>
            <a:ext cx="5616509" cy="5652408"/>
          </a:xfrm>
          <a:custGeom>
            <a:avLst/>
            <a:gdLst/>
            <a:ahLst/>
            <a:cxnLst/>
            <a:rect l="l" t="t" r="r" b="b"/>
            <a:pathLst>
              <a:path w="5616509" h="5652408">
                <a:moveTo>
                  <a:pt x="0" y="0"/>
                </a:moveTo>
                <a:lnTo>
                  <a:pt x="5616509" y="0"/>
                </a:lnTo>
                <a:lnTo>
                  <a:pt x="5616509" y="5652408"/>
                </a:lnTo>
                <a:lnTo>
                  <a:pt x="0" y="56524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7436" y="117273"/>
            <a:ext cx="1805131" cy="1568733"/>
          </a:xfrm>
          <a:custGeom>
            <a:avLst/>
            <a:gdLst/>
            <a:ahLst/>
            <a:cxnLst/>
            <a:rect l="l" t="t" r="r" b="b"/>
            <a:pathLst>
              <a:path w="1805131" h="1568733">
                <a:moveTo>
                  <a:pt x="0" y="0"/>
                </a:moveTo>
                <a:lnTo>
                  <a:pt x="1805131" y="0"/>
                </a:lnTo>
                <a:lnTo>
                  <a:pt x="1805131" y="1568733"/>
                </a:lnTo>
                <a:lnTo>
                  <a:pt x="0" y="15687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53646" y="2155658"/>
            <a:ext cx="458552" cy="284302"/>
          </a:xfrm>
          <a:custGeom>
            <a:avLst/>
            <a:gdLst/>
            <a:ahLst/>
            <a:cxnLst/>
            <a:rect l="l" t="t" r="r" b="b"/>
            <a:pathLst>
              <a:path w="458552" h="284302">
                <a:moveTo>
                  <a:pt x="0" y="0"/>
                </a:moveTo>
                <a:lnTo>
                  <a:pt x="458551" y="0"/>
                </a:lnTo>
                <a:lnTo>
                  <a:pt x="458551" y="284302"/>
                </a:lnTo>
                <a:lnTo>
                  <a:pt x="0" y="28430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82922" y="6633177"/>
            <a:ext cx="682835" cy="363072"/>
          </a:xfrm>
          <a:custGeom>
            <a:avLst/>
            <a:gdLst/>
            <a:ahLst/>
            <a:cxnLst/>
            <a:rect l="l" t="t" r="r" b="b"/>
            <a:pathLst>
              <a:path w="682835" h="363072">
                <a:moveTo>
                  <a:pt x="0" y="0"/>
                </a:moveTo>
                <a:lnTo>
                  <a:pt x="682835" y="0"/>
                </a:lnTo>
                <a:lnTo>
                  <a:pt x="682835" y="363072"/>
                </a:lnTo>
                <a:lnTo>
                  <a:pt x="0" y="36307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876807" y="1502551"/>
            <a:ext cx="4618400" cy="3087534"/>
          </a:xfrm>
          <a:custGeom>
            <a:avLst/>
            <a:gdLst/>
            <a:ahLst/>
            <a:cxnLst/>
            <a:rect l="l" t="t" r="r" b="b"/>
            <a:pathLst>
              <a:path w="4618400" h="3087534">
                <a:moveTo>
                  <a:pt x="0" y="0"/>
                </a:moveTo>
                <a:lnTo>
                  <a:pt x="4618400" y="0"/>
                </a:lnTo>
                <a:lnTo>
                  <a:pt x="4618400" y="3087534"/>
                </a:lnTo>
                <a:lnTo>
                  <a:pt x="0" y="308753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436406" y="69850"/>
            <a:ext cx="13882652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II-Réponse d’un dipôle RL à un échelon de tension: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198383" y="1090719"/>
            <a:ext cx="6768950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considère le montage suivant 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43840" y="1873040"/>
            <a:ext cx="9058450" cy="1282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Un dipôle RL de résistance R et d’une bobine d’inductance 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3236753"/>
            <a:ext cx="9058450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 u="sng">
                <a:solidFill>
                  <a:srgbClr val="FFA3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Rôle de la diode en parallèle avec une bobine</a:t>
            </a: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125" y="3954596"/>
            <a:ext cx="10131880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39" lvl="1" indent="-377820" algn="l">
              <a:lnSpc>
                <a:spcPts val="4899"/>
              </a:lnSpc>
              <a:spcBef>
                <a:spcPct val="0"/>
              </a:spcBef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Ne laisse passer le courant que dans un seul sens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07125" y="5373262"/>
            <a:ext cx="15511932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39" lvl="1" indent="-377820" algn="l">
              <a:lnSpc>
                <a:spcPts val="4899"/>
              </a:lnSpc>
              <a:spcBef>
                <a:spcPct val="0"/>
              </a:spcBef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Évite l’apparition des étincelles dues aux surtensions aux bornes de la bobine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07125" y="4665797"/>
            <a:ext cx="15511932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39" lvl="1" indent="-377820" algn="l">
              <a:lnSpc>
                <a:spcPts val="4899"/>
              </a:lnSpc>
              <a:spcBef>
                <a:spcPct val="0"/>
              </a:spcBef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Protège les composants du circuit autour de la bobine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952567" y="7201634"/>
            <a:ext cx="15141864" cy="1282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On ferme l’interrupteur à l’instant t = 0. la tension aux borne du dipôle RL varie de la valeur 0 à la valeur E (échelon de tension montant)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367040" y="6351164"/>
            <a:ext cx="15001225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1 - Équation différentielle vérifiée par l’intensité i du courant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763082" y="-2063747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4"/>
                </a:lnTo>
                <a:lnTo>
                  <a:pt x="0" y="41274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41938" y="-686590"/>
            <a:ext cx="1052654" cy="1830703"/>
          </a:xfrm>
          <a:custGeom>
            <a:avLst/>
            <a:gdLst/>
            <a:ahLst/>
            <a:cxnLst/>
            <a:rect l="l" t="t" r="r" b="b"/>
            <a:pathLst>
              <a:path w="1052654" h="1830703">
                <a:moveTo>
                  <a:pt x="1052654" y="0"/>
                </a:moveTo>
                <a:lnTo>
                  <a:pt x="0" y="0"/>
                </a:lnTo>
                <a:lnTo>
                  <a:pt x="0" y="1830703"/>
                </a:lnTo>
                <a:lnTo>
                  <a:pt x="1052654" y="1830703"/>
                </a:lnTo>
                <a:lnTo>
                  <a:pt x="10526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992499" y="9085568"/>
            <a:ext cx="1013559" cy="880824"/>
          </a:xfrm>
          <a:custGeom>
            <a:avLst/>
            <a:gdLst/>
            <a:ahLst/>
            <a:cxnLst/>
            <a:rect l="l" t="t" r="r" b="b"/>
            <a:pathLst>
              <a:path w="1013559" h="880824">
                <a:moveTo>
                  <a:pt x="0" y="0"/>
                </a:moveTo>
                <a:lnTo>
                  <a:pt x="1013559" y="0"/>
                </a:lnTo>
                <a:lnTo>
                  <a:pt x="1013559" y="880824"/>
                </a:lnTo>
                <a:lnTo>
                  <a:pt x="0" y="8808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59024" y="7898355"/>
            <a:ext cx="4534025" cy="4563004"/>
          </a:xfrm>
          <a:custGeom>
            <a:avLst/>
            <a:gdLst/>
            <a:ahLst/>
            <a:cxnLst/>
            <a:rect l="l" t="t" r="r" b="b"/>
            <a:pathLst>
              <a:path w="4534025" h="4563004">
                <a:moveTo>
                  <a:pt x="0" y="0"/>
                </a:moveTo>
                <a:lnTo>
                  <a:pt x="4534024" y="0"/>
                </a:lnTo>
                <a:lnTo>
                  <a:pt x="4534024" y="4563004"/>
                </a:lnTo>
                <a:lnTo>
                  <a:pt x="0" y="45630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27721" y="8594509"/>
            <a:ext cx="1108057" cy="1927056"/>
          </a:xfrm>
          <a:custGeom>
            <a:avLst/>
            <a:gdLst/>
            <a:ahLst/>
            <a:cxnLst/>
            <a:rect l="l" t="t" r="r" b="b"/>
            <a:pathLst>
              <a:path w="1108057" h="1927056">
                <a:moveTo>
                  <a:pt x="1108057" y="0"/>
                </a:moveTo>
                <a:lnTo>
                  <a:pt x="0" y="0"/>
                </a:lnTo>
                <a:lnTo>
                  <a:pt x="0" y="1927056"/>
                </a:lnTo>
                <a:lnTo>
                  <a:pt x="1108057" y="1927056"/>
                </a:lnTo>
                <a:lnTo>
                  <a:pt x="110805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4519" y="-3103933"/>
            <a:ext cx="5616509" cy="5652408"/>
          </a:xfrm>
          <a:custGeom>
            <a:avLst/>
            <a:gdLst/>
            <a:ahLst/>
            <a:cxnLst/>
            <a:rect l="l" t="t" r="r" b="b"/>
            <a:pathLst>
              <a:path w="5616509" h="5652408">
                <a:moveTo>
                  <a:pt x="0" y="0"/>
                </a:moveTo>
                <a:lnTo>
                  <a:pt x="5616509" y="0"/>
                </a:lnTo>
                <a:lnTo>
                  <a:pt x="5616509" y="5652408"/>
                </a:lnTo>
                <a:lnTo>
                  <a:pt x="0" y="56524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90337" y="-259704"/>
            <a:ext cx="1805131" cy="1568733"/>
          </a:xfrm>
          <a:custGeom>
            <a:avLst/>
            <a:gdLst/>
            <a:ahLst/>
            <a:cxnLst/>
            <a:rect l="l" t="t" r="r" b="b"/>
            <a:pathLst>
              <a:path w="1805131" h="1568733">
                <a:moveTo>
                  <a:pt x="0" y="0"/>
                </a:moveTo>
                <a:lnTo>
                  <a:pt x="1805131" y="0"/>
                </a:lnTo>
                <a:lnTo>
                  <a:pt x="1805131" y="1568733"/>
                </a:lnTo>
                <a:lnTo>
                  <a:pt x="0" y="15687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24370" y="2580099"/>
            <a:ext cx="458552" cy="284302"/>
          </a:xfrm>
          <a:custGeom>
            <a:avLst/>
            <a:gdLst/>
            <a:ahLst/>
            <a:cxnLst/>
            <a:rect l="l" t="t" r="r" b="b"/>
            <a:pathLst>
              <a:path w="458552" h="284302">
                <a:moveTo>
                  <a:pt x="0" y="0"/>
                </a:moveTo>
                <a:lnTo>
                  <a:pt x="458552" y="0"/>
                </a:lnTo>
                <a:lnTo>
                  <a:pt x="458552" y="284302"/>
                </a:lnTo>
                <a:lnTo>
                  <a:pt x="0" y="2843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28700" y="5886342"/>
            <a:ext cx="682835" cy="363072"/>
          </a:xfrm>
          <a:custGeom>
            <a:avLst/>
            <a:gdLst/>
            <a:ahLst/>
            <a:cxnLst/>
            <a:rect l="l" t="t" r="r" b="b"/>
            <a:pathLst>
              <a:path w="682835" h="363072">
                <a:moveTo>
                  <a:pt x="0" y="0"/>
                </a:moveTo>
                <a:lnTo>
                  <a:pt x="682835" y="0"/>
                </a:lnTo>
                <a:lnTo>
                  <a:pt x="682835" y="363072"/>
                </a:lnTo>
                <a:lnTo>
                  <a:pt x="0" y="36307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792160" y="3246750"/>
            <a:ext cx="3055415" cy="880161"/>
          </a:xfrm>
          <a:custGeom>
            <a:avLst/>
            <a:gdLst/>
            <a:ahLst/>
            <a:cxnLst/>
            <a:rect l="l" t="t" r="r" b="b"/>
            <a:pathLst>
              <a:path w="3055415" h="880161">
                <a:moveTo>
                  <a:pt x="0" y="0"/>
                </a:moveTo>
                <a:lnTo>
                  <a:pt x="3055415" y="0"/>
                </a:lnTo>
                <a:lnTo>
                  <a:pt x="3055415" y="880160"/>
                </a:lnTo>
                <a:lnTo>
                  <a:pt x="0" y="88016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7520778" y="3229182"/>
            <a:ext cx="3246443" cy="915297"/>
          </a:xfrm>
          <a:custGeom>
            <a:avLst/>
            <a:gdLst/>
            <a:ahLst/>
            <a:cxnLst/>
            <a:rect l="l" t="t" r="r" b="b"/>
            <a:pathLst>
              <a:path w="3246443" h="915297">
                <a:moveTo>
                  <a:pt x="0" y="0"/>
                </a:moveTo>
                <a:lnTo>
                  <a:pt x="3246444" y="0"/>
                </a:lnTo>
                <a:lnTo>
                  <a:pt x="3246444" y="915296"/>
                </a:lnTo>
                <a:lnTo>
                  <a:pt x="0" y="91529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319436" y="3467635"/>
            <a:ext cx="729481" cy="438390"/>
          </a:xfrm>
          <a:custGeom>
            <a:avLst/>
            <a:gdLst/>
            <a:ahLst/>
            <a:cxnLst/>
            <a:rect l="l" t="t" r="r" b="b"/>
            <a:pathLst>
              <a:path w="729481" h="438390">
                <a:moveTo>
                  <a:pt x="0" y="0"/>
                </a:moveTo>
                <a:lnTo>
                  <a:pt x="729481" y="0"/>
                </a:lnTo>
                <a:lnTo>
                  <a:pt x="729481" y="438390"/>
                </a:lnTo>
                <a:lnTo>
                  <a:pt x="0" y="43839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4615197" y="1361434"/>
            <a:ext cx="8719075" cy="907076"/>
          </a:xfrm>
          <a:custGeom>
            <a:avLst/>
            <a:gdLst/>
            <a:ahLst/>
            <a:cxnLst/>
            <a:rect l="l" t="t" r="r" b="b"/>
            <a:pathLst>
              <a:path w="8719075" h="907076">
                <a:moveTo>
                  <a:pt x="0" y="0"/>
                </a:moveTo>
                <a:lnTo>
                  <a:pt x="8719074" y="0"/>
                </a:lnTo>
                <a:lnTo>
                  <a:pt x="8719074" y="907076"/>
                </a:lnTo>
                <a:lnTo>
                  <a:pt x="0" y="90707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63206" t="-251815" r="-148523" b="-3889115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074871" y="477141"/>
            <a:ext cx="10618414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D’après la loi d’additivité des tension , on peut écrire </a:t>
            </a:r>
          </a:p>
        </p:txBody>
      </p:sp>
      <p:sp>
        <p:nvSpPr>
          <p:cNvPr id="17" name="Freeform 17"/>
          <p:cNvSpPr/>
          <p:nvPr/>
        </p:nvSpPr>
        <p:spPr>
          <a:xfrm>
            <a:off x="12587455" y="565724"/>
            <a:ext cx="2933841" cy="641778"/>
          </a:xfrm>
          <a:custGeom>
            <a:avLst/>
            <a:gdLst/>
            <a:ahLst/>
            <a:cxnLst/>
            <a:rect l="l" t="t" r="r" b="b"/>
            <a:pathLst>
              <a:path w="2933841" h="641778">
                <a:moveTo>
                  <a:pt x="0" y="0"/>
                </a:moveTo>
                <a:lnTo>
                  <a:pt x="2933841" y="0"/>
                </a:lnTo>
                <a:lnTo>
                  <a:pt x="2933841" y="641777"/>
                </a:lnTo>
                <a:lnTo>
                  <a:pt x="0" y="64177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396942" t="-363173" r="-650626" b="-6961645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3078953" y="3128018"/>
            <a:ext cx="4420325" cy="1035619"/>
          </a:xfrm>
          <a:custGeom>
            <a:avLst/>
            <a:gdLst/>
            <a:ahLst/>
            <a:cxnLst/>
            <a:rect l="l" t="t" r="r" b="b"/>
            <a:pathLst>
              <a:path w="4420325" h="1035619">
                <a:moveTo>
                  <a:pt x="0" y="0"/>
                </a:moveTo>
                <a:lnTo>
                  <a:pt x="4420325" y="0"/>
                </a:lnTo>
                <a:lnTo>
                  <a:pt x="4420325" y="1035619"/>
                </a:lnTo>
                <a:lnTo>
                  <a:pt x="0" y="103561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359303" t="-410481" r="-205947" b="-3508311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6544198" y="4662262"/>
            <a:ext cx="1380638" cy="899315"/>
          </a:xfrm>
          <a:custGeom>
            <a:avLst/>
            <a:gdLst/>
            <a:ahLst/>
            <a:cxnLst/>
            <a:rect l="l" t="t" r="r" b="b"/>
            <a:pathLst>
              <a:path w="1380638" h="899315">
                <a:moveTo>
                  <a:pt x="0" y="0"/>
                </a:moveTo>
                <a:lnTo>
                  <a:pt x="1380638" y="0"/>
                </a:lnTo>
                <a:lnTo>
                  <a:pt x="1380638" y="899314"/>
                </a:lnTo>
                <a:lnTo>
                  <a:pt x="0" y="89931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3094183" y="4788010"/>
            <a:ext cx="2386766" cy="507447"/>
          </a:xfrm>
          <a:custGeom>
            <a:avLst/>
            <a:gdLst/>
            <a:ahLst/>
            <a:cxnLst/>
            <a:rect l="l" t="t" r="r" b="b"/>
            <a:pathLst>
              <a:path w="2386766" h="507447">
                <a:moveTo>
                  <a:pt x="0" y="0"/>
                </a:moveTo>
                <a:lnTo>
                  <a:pt x="2386766" y="0"/>
                </a:lnTo>
                <a:lnTo>
                  <a:pt x="2386766" y="507447"/>
                </a:lnTo>
                <a:lnTo>
                  <a:pt x="0" y="50744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40780" b="-13051"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0586907" y="5393542"/>
            <a:ext cx="2797554" cy="1186397"/>
          </a:xfrm>
          <a:custGeom>
            <a:avLst/>
            <a:gdLst/>
            <a:ahLst/>
            <a:cxnLst/>
            <a:rect l="l" t="t" r="r" b="b"/>
            <a:pathLst>
              <a:path w="2797554" h="1186397">
                <a:moveTo>
                  <a:pt x="0" y="0"/>
                </a:moveTo>
                <a:lnTo>
                  <a:pt x="2797554" y="0"/>
                </a:lnTo>
                <a:lnTo>
                  <a:pt x="2797554" y="1186397"/>
                </a:lnTo>
                <a:lnTo>
                  <a:pt x="0" y="118639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3367385" y="1394972"/>
            <a:ext cx="1203541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u="sng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Avec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560673" y="2354235"/>
            <a:ext cx="14187136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aboutit à l’équation différentielle vérifié par une variable donnée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383914" y="3262332"/>
            <a:ext cx="1203541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u="sng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D'où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72583" y="4519387"/>
            <a:ext cx="2021600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pose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819660" y="4687421"/>
            <a:ext cx="724539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et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69041" y="5643380"/>
            <a:ext cx="8529267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obtient l’équation différentielle suivante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083383" y="6452424"/>
            <a:ext cx="8381742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2 - solution de l’équation différentielle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969041" y="7246174"/>
            <a:ext cx="13560969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solution de l’équation différentielle s’écrit sous la forme suivante :</a:t>
            </a:r>
          </a:p>
        </p:txBody>
      </p:sp>
      <p:sp>
        <p:nvSpPr>
          <p:cNvPr id="30" name="Freeform 30"/>
          <p:cNvSpPr/>
          <p:nvPr/>
        </p:nvSpPr>
        <p:spPr>
          <a:xfrm>
            <a:off x="7384078" y="8082522"/>
            <a:ext cx="3823126" cy="815600"/>
          </a:xfrm>
          <a:custGeom>
            <a:avLst/>
            <a:gdLst/>
            <a:ahLst/>
            <a:cxnLst/>
            <a:rect l="l" t="t" r="r" b="b"/>
            <a:pathLst>
              <a:path w="3823126" h="815600">
                <a:moveTo>
                  <a:pt x="0" y="0"/>
                </a:moveTo>
                <a:lnTo>
                  <a:pt x="3823126" y="0"/>
                </a:lnTo>
                <a:lnTo>
                  <a:pt x="3823126" y="815600"/>
                </a:lnTo>
                <a:lnTo>
                  <a:pt x="0" y="81560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-401472" t="-1204947" r="-282445" b="-3895822"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3717824" y="9021947"/>
            <a:ext cx="11666084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tel que A, B et α des constantes que on peut les déterminer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763082" y="-2063747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4"/>
                </a:lnTo>
                <a:lnTo>
                  <a:pt x="0" y="41274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41938" y="-686590"/>
            <a:ext cx="1052654" cy="1830703"/>
          </a:xfrm>
          <a:custGeom>
            <a:avLst/>
            <a:gdLst/>
            <a:ahLst/>
            <a:cxnLst/>
            <a:rect l="l" t="t" r="r" b="b"/>
            <a:pathLst>
              <a:path w="1052654" h="1830703">
                <a:moveTo>
                  <a:pt x="1052654" y="0"/>
                </a:moveTo>
                <a:lnTo>
                  <a:pt x="0" y="0"/>
                </a:lnTo>
                <a:lnTo>
                  <a:pt x="0" y="1830703"/>
                </a:lnTo>
                <a:lnTo>
                  <a:pt x="1052654" y="1830703"/>
                </a:lnTo>
                <a:lnTo>
                  <a:pt x="10526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992499" y="9085568"/>
            <a:ext cx="1013559" cy="880824"/>
          </a:xfrm>
          <a:custGeom>
            <a:avLst/>
            <a:gdLst/>
            <a:ahLst/>
            <a:cxnLst/>
            <a:rect l="l" t="t" r="r" b="b"/>
            <a:pathLst>
              <a:path w="1013559" h="880824">
                <a:moveTo>
                  <a:pt x="0" y="0"/>
                </a:moveTo>
                <a:lnTo>
                  <a:pt x="1013559" y="0"/>
                </a:lnTo>
                <a:lnTo>
                  <a:pt x="1013559" y="880824"/>
                </a:lnTo>
                <a:lnTo>
                  <a:pt x="0" y="8808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59024" y="7898355"/>
            <a:ext cx="4534025" cy="4563004"/>
          </a:xfrm>
          <a:custGeom>
            <a:avLst/>
            <a:gdLst/>
            <a:ahLst/>
            <a:cxnLst/>
            <a:rect l="l" t="t" r="r" b="b"/>
            <a:pathLst>
              <a:path w="4534025" h="4563004">
                <a:moveTo>
                  <a:pt x="0" y="0"/>
                </a:moveTo>
                <a:lnTo>
                  <a:pt x="4534024" y="0"/>
                </a:lnTo>
                <a:lnTo>
                  <a:pt x="4534024" y="4563004"/>
                </a:lnTo>
                <a:lnTo>
                  <a:pt x="0" y="45630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27721" y="8594509"/>
            <a:ext cx="1108057" cy="1927056"/>
          </a:xfrm>
          <a:custGeom>
            <a:avLst/>
            <a:gdLst/>
            <a:ahLst/>
            <a:cxnLst/>
            <a:rect l="l" t="t" r="r" b="b"/>
            <a:pathLst>
              <a:path w="1108057" h="1927056">
                <a:moveTo>
                  <a:pt x="1108057" y="0"/>
                </a:moveTo>
                <a:lnTo>
                  <a:pt x="0" y="0"/>
                </a:lnTo>
                <a:lnTo>
                  <a:pt x="0" y="1927056"/>
                </a:lnTo>
                <a:lnTo>
                  <a:pt x="1108057" y="1927056"/>
                </a:lnTo>
                <a:lnTo>
                  <a:pt x="110805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4519" y="-3103933"/>
            <a:ext cx="5616509" cy="5652408"/>
          </a:xfrm>
          <a:custGeom>
            <a:avLst/>
            <a:gdLst/>
            <a:ahLst/>
            <a:cxnLst/>
            <a:rect l="l" t="t" r="r" b="b"/>
            <a:pathLst>
              <a:path w="5616509" h="5652408">
                <a:moveTo>
                  <a:pt x="0" y="0"/>
                </a:moveTo>
                <a:lnTo>
                  <a:pt x="5616509" y="0"/>
                </a:lnTo>
                <a:lnTo>
                  <a:pt x="5616509" y="5652408"/>
                </a:lnTo>
                <a:lnTo>
                  <a:pt x="0" y="56524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90337" y="-259704"/>
            <a:ext cx="1805131" cy="1568733"/>
          </a:xfrm>
          <a:custGeom>
            <a:avLst/>
            <a:gdLst/>
            <a:ahLst/>
            <a:cxnLst/>
            <a:rect l="l" t="t" r="r" b="b"/>
            <a:pathLst>
              <a:path w="1805131" h="1568733">
                <a:moveTo>
                  <a:pt x="0" y="0"/>
                </a:moveTo>
                <a:lnTo>
                  <a:pt x="1805131" y="0"/>
                </a:lnTo>
                <a:lnTo>
                  <a:pt x="1805131" y="1568733"/>
                </a:lnTo>
                <a:lnTo>
                  <a:pt x="0" y="15687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908833" y="664135"/>
            <a:ext cx="458552" cy="284302"/>
          </a:xfrm>
          <a:custGeom>
            <a:avLst/>
            <a:gdLst/>
            <a:ahLst/>
            <a:cxnLst/>
            <a:rect l="l" t="t" r="r" b="b"/>
            <a:pathLst>
              <a:path w="458552" h="284302">
                <a:moveTo>
                  <a:pt x="0" y="0"/>
                </a:moveTo>
                <a:lnTo>
                  <a:pt x="458552" y="0"/>
                </a:lnTo>
                <a:lnTo>
                  <a:pt x="458552" y="284302"/>
                </a:lnTo>
                <a:lnTo>
                  <a:pt x="0" y="2843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138109" y="2029445"/>
            <a:ext cx="4885705" cy="924866"/>
          </a:xfrm>
          <a:custGeom>
            <a:avLst/>
            <a:gdLst/>
            <a:ahLst/>
            <a:cxnLst/>
            <a:rect l="l" t="t" r="r" b="b"/>
            <a:pathLst>
              <a:path w="4885705" h="924866">
                <a:moveTo>
                  <a:pt x="0" y="0"/>
                </a:moveTo>
                <a:lnTo>
                  <a:pt x="4885705" y="0"/>
                </a:lnTo>
                <a:lnTo>
                  <a:pt x="4885705" y="924866"/>
                </a:lnTo>
                <a:lnTo>
                  <a:pt x="0" y="92486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04238" t="-1055457" r="-188654" b="-2529703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493555" y="2029445"/>
            <a:ext cx="4603503" cy="987966"/>
          </a:xfrm>
          <a:custGeom>
            <a:avLst/>
            <a:gdLst/>
            <a:ahLst/>
            <a:cxnLst/>
            <a:rect l="l" t="t" r="r" b="b"/>
            <a:pathLst>
              <a:path w="4603503" h="987966">
                <a:moveTo>
                  <a:pt x="0" y="0"/>
                </a:moveTo>
                <a:lnTo>
                  <a:pt x="4603503" y="0"/>
                </a:lnTo>
                <a:lnTo>
                  <a:pt x="4603503" y="987967"/>
                </a:lnTo>
                <a:lnTo>
                  <a:pt x="0" y="9879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67528" t="-1038391" r="-79380" b="-2468361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8459689" y="2217303"/>
            <a:ext cx="729481" cy="438390"/>
          </a:xfrm>
          <a:custGeom>
            <a:avLst/>
            <a:gdLst/>
            <a:ahLst/>
            <a:cxnLst/>
            <a:rect l="l" t="t" r="r" b="b"/>
            <a:pathLst>
              <a:path w="729481" h="438390">
                <a:moveTo>
                  <a:pt x="0" y="0"/>
                </a:moveTo>
                <a:lnTo>
                  <a:pt x="729481" y="0"/>
                </a:lnTo>
                <a:lnTo>
                  <a:pt x="729481" y="438390"/>
                </a:lnTo>
                <a:lnTo>
                  <a:pt x="0" y="4383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4092942" y="3903852"/>
            <a:ext cx="4420140" cy="1040033"/>
          </a:xfrm>
          <a:custGeom>
            <a:avLst/>
            <a:gdLst/>
            <a:ahLst/>
            <a:cxnLst/>
            <a:rect l="l" t="t" r="r" b="b"/>
            <a:pathLst>
              <a:path w="4420140" h="1040033">
                <a:moveTo>
                  <a:pt x="0" y="0"/>
                </a:moveTo>
                <a:lnTo>
                  <a:pt x="4420140" y="0"/>
                </a:lnTo>
                <a:lnTo>
                  <a:pt x="4420140" y="1040033"/>
                </a:lnTo>
                <a:lnTo>
                  <a:pt x="0" y="104003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17414" t="-1148267" r="-184630" b="-2373108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795306" y="3903852"/>
            <a:ext cx="1707662" cy="1135626"/>
          </a:xfrm>
          <a:custGeom>
            <a:avLst/>
            <a:gdLst/>
            <a:ahLst/>
            <a:cxnLst/>
            <a:rect l="l" t="t" r="r" b="b"/>
            <a:pathLst>
              <a:path w="1707662" h="1135626">
                <a:moveTo>
                  <a:pt x="0" y="0"/>
                </a:moveTo>
                <a:lnTo>
                  <a:pt x="1707662" y="0"/>
                </a:lnTo>
                <a:lnTo>
                  <a:pt x="1707662" y="1135626"/>
                </a:lnTo>
                <a:lnTo>
                  <a:pt x="0" y="113562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381888" t="-1171948" r="-251968" b="-2418127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4665605" y="3977115"/>
            <a:ext cx="1490572" cy="1062363"/>
          </a:xfrm>
          <a:custGeom>
            <a:avLst/>
            <a:gdLst/>
            <a:ahLst/>
            <a:cxnLst/>
            <a:rect l="l" t="t" r="r" b="b"/>
            <a:pathLst>
              <a:path w="1490572" h="1062363">
                <a:moveTo>
                  <a:pt x="0" y="0"/>
                </a:moveTo>
                <a:lnTo>
                  <a:pt x="1490572" y="0"/>
                </a:lnTo>
                <a:lnTo>
                  <a:pt x="1490572" y="1062363"/>
                </a:lnTo>
                <a:lnTo>
                  <a:pt x="0" y="106236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941261" t="-1122030" r="-744043" b="-2323228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2180641" y="6783071"/>
            <a:ext cx="458552" cy="284302"/>
          </a:xfrm>
          <a:custGeom>
            <a:avLst/>
            <a:gdLst/>
            <a:ahLst/>
            <a:cxnLst/>
            <a:rect l="l" t="t" r="r" b="b"/>
            <a:pathLst>
              <a:path w="458552" h="284302">
                <a:moveTo>
                  <a:pt x="0" y="0"/>
                </a:moveTo>
                <a:lnTo>
                  <a:pt x="458551" y="0"/>
                </a:lnTo>
                <a:lnTo>
                  <a:pt x="458551" y="284302"/>
                </a:lnTo>
                <a:lnTo>
                  <a:pt x="0" y="2843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812228" y="7125971"/>
            <a:ext cx="16393860" cy="1363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D’après les conditions initiales à la date t = 0 l’intensité du courant dans la bobine est nulle : i(0)= 0</a:t>
            </a:r>
          </a:p>
        </p:txBody>
      </p:sp>
      <p:sp>
        <p:nvSpPr>
          <p:cNvPr id="19" name="Freeform 19"/>
          <p:cNvSpPr/>
          <p:nvPr/>
        </p:nvSpPr>
        <p:spPr>
          <a:xfrm>
            <a:off x="5828179" y="8304006"/>
            <a:ext cx="3180979" cy="954294"/>
          </a:xfrm>
          <a:custGeom>
            <a:avLst/>
            <a:gdLst/>
            <a:ahLst/>
            <a:cxnLst/>
            <a:rect l="l" t="t" r="r" b="b"/>
            <a:pathLst>
              <a:path w="3180979" h="954294">
                <a:moveTo>
                  <a:pt x="0" y="0"/>
                </a:moveTo>
                <a:lnTo>
                  <a:pt x="3180979" y="0"/>
                </a:lnTo>
                <a:lnTo>
                  <a:pt x="3180979" y="954294"/>
                </a:lnTo>
                <a:lnTo>
                  <a:pt x="0" y="95429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2772" t="-1546959" r="-633942" b="-1970201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8824429" y="5258553"/>
            <a:ext cx="3281754" cy="1158266"/>
          </a:xfrm>
          <a:custGeom>
            <a:avLst/>
            <a:gdLst/>
            <a:ahLst/>
            <a:cxnLst/>
            <a:rect l="l" t="t" r="r" b="b"/>
            <a:pathLst>
              <a:path w="3281754" h="1158266">
                <a:moveTo>
                  <a:pt x="0" y="0"/>
                </a:moveTo>
                <a:lnTo>
                  <a:pt x="3281754" y="0"/>
                </a:lnTo>
                <a:lnTo>
                  <a:pt x="3281754" y="1158266"/>
                </a:lnTo>
                <a:lnTo>
                  <a:pt x="0" y="115826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9177" t="-977230" r="-583007" b="-1778685"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9735825" y="8647178"/>
            <a:ext cx="729481" cy="438390"/>
          </a:xfrm>
          <a:custGeom>
            <a:avLst/>
            <a:gdLst/>
            <a:ahLst/>
            <a:cxnLst/>
            <a:rect l="l" t="t" r="r" b="b"/>
            <a:pathLst>
              <a:path w="729481" h="438390">
                <a:moveTo>
                  <a:pt x="0" y="0"/>
                </a:moveTo>
                <a:lnTo>
                  <a:pt x="729481" y="0"/>
                </a:lnTo>
                <a:lnTo>
                  <a:pt x="729481" y="438390"/>
                </a:lnTo>
                <a:lnTo>
                  <a:pt x="0" y="4383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9493555" y="3999370"/>
            <a:ext cx="1343845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Alors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757348" y="381788"/>
            <a:ext cx="5091327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u="sng">
                <a:solidFill>
                  <a:srgbClr val="FFDE59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détermination de B et α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083383" y="1166154"/>
            <a:ext cx="14394385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remplace la solution i(t) et sa dérivée dans l’équation différentielle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70118" y="3093612"/>
            <a:ext cx="13667904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Pour que i(t) soit une solution de l’équation différentielle il suffit que :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993683" y="4047167"/>
            <a:ext cx="671923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et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908833" y="6500724"/>
            <a:ext cx="7618360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u="sng">
                <a:solidFill>
                  <a:srgbClr val="FFDE59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Détermination de la constante A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416021" y="8379446"/>
            <a:ext cx="1343845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d’où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357794" y="5369244"/>
            <a:ext cx="5101895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Alors la solution devient</a:t>
            </a:r>
          </a:p>
        </p:txBody>
      </p:sp>
      <p:sp>
        <p:nvSpPr>
          <p:cNvPr id="30" name="Freeform 30"/>
          <p:cNvSpPr/>
          <p:nvPr/>
        </p:nvSpPr>
        <p:spPr>
          <a:xfrm>
            <a:off x="11189206" y="8445644"/>
            <a:ext cx="1929457" cy="1030806"/>
          </a:xfrm>
          <a:custGeom>
            <a:avLst/>
            <a:gdLst/>
            <a:ahLst/>
            <a:cxnLst/>
            <a:rect l="l" t="t" r="r" b="b"/>
            <a:pathLst>
              <a:path w="1929457" h="1030806">
                <a:moveTo>
                  <a:pt x="0" y="0"/>
                </a:moveTo>
                <a:lnTo>
                  <a:pt x="1929457" y="0"/>
                </a:lnTo>
                <a:lnTo>
                  <a:pt x="1929457" y="1030806"/>
                </a:lnTo>
                <a:lnTo>
                  <a:pt x="0" y="103080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271613" t="-1560075" r="-1000709" b="-1975472"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6265427" y="-2115736"/>
            <a:ext cx="3534526" cy="3557117"/>
          </a:xfrm>
          <a:custGeom>
            <a:avLst/>
            <a:gdLst/>
            <a:ahLst/>
            <a:cxnLst/>
            <a:rect l="l" t="t" r="r" b="b"/>
            <a:pathLst>
              <a:path w="3534526" h="3557117">
                <a:moveTo>
                  <a:pt x="0" y="0"/>
                </a:moveTo>
                <a:lnTo>
                  <a:pt x="3534526" y="0"/>
                </a:lnTo>
                <a:lnTo>
                  <a:pt x="3534526" y="3557117"/>
                </a:lnTo>
                <a:lnTo>
                  <a:pt x="0" y="3557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41938" y="-686590"/>
            <a:ext cx="1052654" cy="1830703"/>
          </a:xfrm>
          <a:custGeom>
            <a:avLst/>
            <a:gdLst/>
            <a:ahLst/>
            <a:cxnLst/>
            <a:rect l="l" t="t" r="r" b="b"/>
            <a:pathLst>
              <a:path w="1052654" h="1830703">
                <a:moveTo>
                  <a:pt x="1052654" y="0"/>
                </a:moveTo>
                <a:lnTo>
                  <a:pt x="0" y="0"/>
                </a:lnTo>
                <a:lnTo>
                  <a:pt x="0" y="1830703"/>
                </a:lnTo>
                <a:lnTo>
                  <a:pt x="1052654" y="1830703"/>
                </a:lnTo>
                <a:lnTo>
                  <a:pt x="10526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992499" y="9085568"/>
            <a:ext cx="1013559" cy="880824"/>
          </a:xfrm>
          <a:custGeom>
            <a:avLst/>
            <a:gdLst/>
            <a:ahLst/>
            <a:cxnLst/>
            <a:rect l="l" t="t" r="r" b="b"/>
            <a:pathLst>
              <a:path w="1013559" h="880824">
                <a:moveTo>
                  <a:pt x="0" y="0"/>
                </a:moveTo>
                <a:lnTo>
                  <a:pt x="1013559" y="0"/>
                </a:lnTo>
                <a:lnTo>
                  <a:pt x="1013559" y="880824"/>
                </a:lnTo>
                <a:lnTo>
                  <a:pt x="0" y="8808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59024" y="7898355"/>
            <a:ext cx="4534025" cy="4563004"/>
          </a:xfrm>
          <a:custGeom>
            <a:avLst/>
            <a:gdLst/>
            <a:ahLst/>
            <a:cxnLst/>
            <a:rect l="l" t="t" r="r" b="b"/>
            <a:pathLst>
              <a:path w="4534025" h="4563004">
                <a:moveTo>
                  <a:pt x="0" y="0"/>
                </a:moveTo>
                <a:lnTo>
                  <a:pt x="4534024" y="0"/>
                </a:lnTo>
                <a:lnTo>
                  <a:pt x="4534024" y="4563004"/>
                </a:lnTo>
                <a:lnTo>
                  <a:pt x="0" y="45630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27721" y="8594509"/>
            <a:ext cx="1108057" cy="1927056"/>
          </a:xfrm>
          <a:custGeom>
            <a:avLst/>
            <a:gdLst/>
            <a:ahLst/>
            <a:cxnLst/>
            <a:rect l="l" t="t" r="r" b="b"/>
            <a:pathLst>
              <a:path w="1108057" h="1927056">
                <a:moveTo>
                  <a:pt x="1108057" y="0"/>
                </a:moveTo>
                <a:lnTo>
                  <a:pt x="0" y="0"/>
                </a:lnTo>
                <a:lnTo>
                  <a:pt x="0" y="1927056"/>
                </a:lnTo>
                <a:lnTo>
                  <a:pt x="1108057" y="1927056"/>
                </a:lnTo>
                <a:lnTo>
                  <a:pt x="110805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4519" y="-3103933"/>
            <a:ext cx="5616509" cy="5652408"/>
          </a:xfrm>
          <a:custGeom>
            <a:avLst/>
            <a:gdLst/>
            <a:ahLst/>
            <a:cxnLst/>
            <a:rect l="l" t="t" r="r" b="b"/>
            <a:pathLst>
              <a:path w="5616509" h="5652408">
                <a:moveTo>
                  <a:pt x="0" y="0"/>
                </a:moveTo>
                <a:lnTo>
                  <a:pt x="5616509" y="0"/>
                </a:lnTo>
                <a:lnTo>
                  <a:pt x="5616509" y="5652408"/>
                </a:lnTo>
                <a:lnTo>
                  <a:pt x="0" y="56524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90337" y="-259704"/>
            <a:ext cx="1805131" cy="1568733"/>
          </a:xfrm>
          <a:custGeom>
            <a:avLst/>
            <a:gdLst/>
            <a:ahLst/>
            <a:cxnLst/>
            <a:rect l="l" t="t" r="r" b="b"/>
            <a:pathLst>
              <a:path w="1805131" h="1568733">
                <a:moveTo>
                  <a:pt x="0" y="0"/>
                </a:moveTo>
                <a:lnTo>
                  <a:pt x="1805131" y="0"/>
                </a:lnTo>
                <a:lnTo>
                  <a:pt x="1805131" y="1568733"/>
                </a:lnTo>
                <a:lnTo>
                  <a:pt x="0" y="15687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424760" y="1151327"/>
            <a:ext cx="3473943" cy="958329"/>
          </a:xfrm>
          <a:custGeom>
            <a:avLst/>
            <a:gdLst/>
            <a:ahLst/>
            <a:cxnLst/>
            <a:rect l="l" t="t" r="r" b="b"/>
            <a:pathLst>
              <a:path w="3473943" h="958329">
                <a:moveTo>
                  <a:pt x="0" y="0"/>
                </a:moveTo>
                <a:lnTo>
                  <a:pt x="3473943" y="0"/>
                </a:lnTo>
                <a:lnTo>
                  <a:pt x="3473943" y="958329"/>
                </a:lnTo>
                <a:lnTo>
                  <a:pt x="0" y="95832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597256" t="-1667505" r="-54876" b="-2091341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957186" y="1151327"/>
            <a:ext cx="1550910" cy="1010226"/>
          </a:xfrm>
          <a:custGeom>
            <a:avLst/>
            <a:gdLst/>
            <a:ahLst/>
            <a:cxnLst/>
            <a:rect l="l" t="t" r="r" b="b"/>
            <a:pathLst>
              <a:path w="1550910" h="1010226">
                <a:moveTo>
                  <a:pt x="0" y="0"/>
                </a:moveTo>
                <a:lnTo>
                  <a:pt x="1550910" y="0"/>
                </a:lnTo>
                <a:lnTo>
                  <a:pt x="1550910" y="1010226"/>
                </a:lnTo>
                <a:lnTo>
                  <a:pt x="0" y="101022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470802" y="1151327"/>
            <a:ext cx="1724018" cy="1010226"/>
          </a:xfrm>
          <a:custGeom>
            <a:avLst/>
            <a:gdLst/>
            <a:ahLst/>
            <a:cxnLst/>
            <a:rect l="l" t="t" r="r" b="b"/>
            <a:pathLst>
              <a:path w="1724018" h="1010226">
                <a:moveTo>
                  <a:pt x="0" y="0"/>
                </a:moveTo>
                <a:lnTo>
                  <a:pt x="1724018" y="0"/>
                </a:lnTo>
                <a:lnTo>
                  <a:pt x="1724018" y="1010226"/>
                </a:lnTo>
                <a:lnTo>
                  <a:pt x="0" y="101022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95236" t="-1820" b="-3853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992702" y="1102356"/>
            <a:ext cx="4500355" cy="1007300"/>
          </a:xfrm>
          <a:custGeom>
            <a:avLst/>
            <a:gdLst/>
            <a:ahLst/>
            <a:cxnLst/>
            <a:rect l="l" t="t" r="r" b="b"/>
            <a:pathLst>
              <a:path w="4500355" h="1007300">
                <a:moveTo>
                  <a:pt x="0" y="0"/>
                </a:moveTo>
                <a:lnTo>
                  <a:pt x="4500356" y="0"/>
                </a:lnTo>
                <a:lnTo>
                  <a:pt x="4500356" y="1007300"/>
                </a:lnTo>
                <a:lnTo>
                  <a:pt x="0" y="10073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137131" y="1411296"/>
            <a:ext cx="729481" cy="438390"/>
          </a:xfrm>
          <a:custGeom>
            <a:avLst/>
            <a:gdLst/>
            <a:ahLst/>
            <a:cxnLst/>
            <a:rect l="l" t="t" r="r" b="b"/>
            <a:pathLst>
              <a:path w="729481" h="438390">
                <a:moveTo>
                  <a:pt x="0" y="0"/>
                </a:moveTo>
                <a:lnTo>
                  <a:pt x="729482" y="0"/>
                </a:lnTo>
                <a:lnTo>
                  <a:pt x="729482" y="438391"/>
                </a:lnTo>
                <a:lnTo>
                  <a:pt x="0" y="438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035704" y="3071496"/>
            <a:ext cx="2558341" cy="607176"/>
          </a:xfrm>
          <a:custGeom>
            <a:avLst/>
            <a:gdLst/>
            <a:ahLst/>
            <a:cxnLst/>
            <a:rect l="l" t="t" r="r" b="b"/>
            <a:pathLst>
              <a:path w="2558341" h="607176">
                <a:moveTo>
                  <a:pt x="0" y="0"/>
                </a:moveTo>
                <a:lnTo>
                  <a:pt x="2558340" y="0"/>
                </a:lnTo>
                <a:lnTo>
                  <a:pt x="2558340" y="607176"/>
                </a:lnTo>
                <a:lnTo>
                  <a:pt x="0" y="60717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 t="-70211" r="-3534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970221" y="4469434"/>
            <a:ext cx="5295491" cy="670894"/>
          </a:xfrm>
          <a:custGeom>
            <a:avLst/>
            <a:gdLst/>
            <a:ahLst/>
            <a:cxnLst/>
            <a:rect l="l" t="t" r="r" b="b"/>
            <a:pathLst>
              <a:path w="5295491" h="670894">
                <a:moveTo>
                  <a:pt x="0" y="0"/>
                </a:moveTo>
                <a:lnTo>
                  <a:pt x="5295490" y="0"/>
                </a:lnTo>
                <a:lnTo>
                  <a:pt x="5295490" y="670894"/>
                </a:lnTo>
                <a:lnTo>
                  <a:pt x="0" y="67089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 t="-172477" r="-2666" b="-43709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094183" y="6566441"/>
            <a:ext cx="1799234" cy="1259464"/>
          </a:xfrm>
          <a:custGeom>
            <a:avLst/>
            <a:gdLst/>
            <a:ahLst/>
            <a:cxnLst/>
            <a:rect l="l" t="t" r="r" b="b"/>
            <a:pathLst>
              <a:path w="1799234" h="1259464">
                <a:moveTo>
                  <a:pt x="0" y="0"/>
                </a:moveTo>
                <a:lnTo>
                  <a:pt x="1799234" y="0"/>
                </a:lnTo>
                <a:lnTo>
                  <a:pt x="1799234" y="1259464"/>
                </a:lnTo>
                <a:lnTo>
                  <a:pt x="0" y="125946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6825207" y="6707317"/>
            <a:ext cx="2318793" cy="1124684"/>
          </a:xfrm>
          <a:custGeom>
            <a:avLst/>
            <a:gdLst/>
            <a:ahLst/>
            <a:cxnLst/>
            <a:rect l="l" t="t" r="r" b="b"/>
            <a:pathLst>
              <a:path w="2318793" h="1124684">
                <a:moveTo>
                  <a:pt x="0" y="0"/>
                </a:moveTo>
                <a:lnTo>
                  <a:pt x="2318793" y="0"/>
                </a:lnTo>
                <a:lnTo>
                  <a:pt x="2318793" y="1124684"/>
                </a:lnTo>
                <a:lnTo>
                  <a:pt x="0" y="112468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0678404" y="6633831"/>
            <a:ext cx="1588616" cy="1124684"/>
          </a:xfrm>
          <a:custGeom>
            <a:avLst/>
            <a:gdLst/>
            <a:ahLst/>
            <a:cxnLst/>
            <a:rect l="l" t="t" r="r" b="b"/>
            <a:pathLst>
              <a:path w="1588616" h="1124684">
                <a:moveTo>
                  <a:pt x="0" y="0"/>
                </a:moveTo>
                <a:lnTo>
                  <a:pt x="1588616" y="0"/>
                </a:lnTo>
                <a:lnTo>
                  <a:pt x="1588616" y="1124684"/>
                </a:lnTo>
                <a:lnTo>
                  <a:pt x="0" y="112468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3015224" y="7983497"/>
            <a:ext cx="3630754" cy="1506763"/>
          </a:xfrm>
          <a:custGeom>
            <a:avLst/>
            <a:gdLst/>
            <a:ahLst/>
            <a:cxnLst/>
            <a:rect l="l" t="t" r="r" b="b"/>
            <a:pathLst>
              <a:path w="3630754" h="1506763">
                <a:moveTo>
                  <a:pt x="0" y="0"/>
                </a:moveTo>
                <a:lnTo>
                  <a:pt x="3630754" y="0"/>
                </a:lnTo>
                <a:lnTo>
                  <a:pt x="3630754" y="1506762"/>
                </a:lnTo>
                <a:lnTo>
                  <a:pt x="0" y="1506762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2957186" y="8082522"/>
            <a:ext cx="3552460" cy="1368838"/>
          </a:xfrm>
          <a:custGeom>
            <a:avLst/>
            <a:gdLst/>
            <a:ahLst/>
            <a:cxnLst/>
            <a:rect l="l" t="t" r="r" b="b"/>
            <a:pathLst>
              <a:path w="3552460" h="1368838">
                <a:moveTo>
                  <a:pt x="0" y="0"/>
                </a:moveTo>
                <a:lnTo>
                  <a:pt x="3552460" y="0"/>
                </a:lnTo>
                <a:lnTo>
                  <a:pt x="3552460" y="1368838"/>
                </a:lnTo>
                <a:lnTo>
                  <a:pt x="0" y="1368838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7984604" y="8050563"/>
            <a:ext cx="3630754" cy="1506763"/>
          </a:xfrm>
          <a:custGeom>
            <a:avLst/>
            <a:gdLst/>
            <a:ahLst/>
            <a:cxnLst/>
            <a:rect l="l" t="t" r="r" b="b"/>
            <a:pathLst>
              <a:path w="3630754" h="1506763">
                <a:moveTo>
                  <a:pt x="0" y="0"/>
                </a:moveTo>
                <a:lnTo>
                  <a:pt x="3630753" y="0"/>
                </a:lnTo>
                <a:lnTo>
                  <a:pt x="3630753" y="1506763"/>
                </a:lnTo>
                <a:lnTo>
                  <a:pt x="0" y="150676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3837097">
            <a:off x="9124053" y="8277074"/>
            <a:ext cx="737002" cy="178904"/>
          </a:xfrm>
          <a:custGeom>
            <a:avLst/>
            <a:gdLst/>
            <a:ahLst/>
            <a:cxnLst/>
            <a:rect l="l" t="t" r="r" b="b"/>
            <a:pathLst>
              <a:path w="737002" h="178904">
                <a:moveTo>
                  <a:pt x="0" y="0"/>
                </a:moveTo>
                <a:lnTo>
                  <a:pt x="737002" y="0"/>
                </a:lnTo>
                <a:lnTo>
                  <a:pt x="737002" y="178905"/>
                </a:lnTo>
                <a:lnTo>
                  <a:pt x="0" y="178905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 r="-157668" b="-15797"/>
            </a:stretch>
          </a:blipFill>
        </p:spPr>
      </p:sp>
      <p:sp>
        <p:nvSpPr>
          <p:cNvPr id="24" name="Freeform 24"/>
          <p:cNvSpPr/>
          <p:nvPr/>
        </p:nvSpPr>
        <p:spPr>
          <a:xfrm rot="3837097">
            <a:off x="11004670" y="8391839"/>
            <a:ext cx="737002" cy="178904"/>
          </a:xfrm>
          <a:custGeom>
            <a:avLst/>
            <a:gdLst/>
            <a:ahLst/>
            <a:cxnLst/>
            <a:rect l="l" t="t" r="r" b="b"/>
            <a:pathLst>
              <a:path w="737002" h="178904">
                <a:moveTo>
                  <a:pt x="0" y="0"/>
                </a:moveTo>
                <a:lnTo>
                  <a:pt x="737003" y="0"/>
                </a:lnTo>
                <a:lnTo>
                  <a:pt x="737003" y="178904"/>
                </a:lnTo>
                <a:lnTo>
                  <a:pt x="0" y="178904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 r="-157668" b="-15797"/>
            </a:stretch>
          </a:blipFill>
        </p:spPr>
      </p:sp>
      <p:sp>
        <p:nvSpPr>
          <p:cNvPr id="25" name="Freeform 25"/>
          <p:cNvSpPr/>
          <p:nvPr/>
        </p:nvSpPr>
        <p:spPr>
          <a:xfrm rot="3837097">
            <a:off x="10396474" y="9098233"/>
            <a:ext cx="737002" cy="178904"/>
          </a:xfrm>
          <a:custGeom>
            <a:avLst/>
            <a:gdLst/>
            <a:ahLst/>
            <a:cxnLst/>
            <a:rect l="l" t="t" r="r" b="b"/>
            <a:pathLst>
              <a:path w="737002" h="178904">
                <a:moveTo>
                  <a:pt x="0" y="0"/>
                </a:moveTo>
                <a:lnTo>
                  <a:pt x="737002" y="0"/>
                </a:lnTo>
                <a:lnTo>
                  <a:pt x="737002" y="178905"/>
                </a:lnTo>
                <a:lnTo>
                  <a:pt x="0" y="178905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 r="-157668" b="-15797"/>
            </a:stretch>
          </a:blipFill>
        </p:spPr>
      </p:sp>
      <p:sp>
        <p:nvSpPr>
          <p:cNvPr id="26" name="Freeform 26"/>
          <p:cNvSpPr/>
          <p:nvPr/>
        </p:nvSpPr>
        <p:spPr>
          <a:xfrm rot="3837097">
            <a:off x="9723224" y="9026336"/>
            <a:ext cx="759459" cy="184355"/>
          </a:xfrm>
          <a:custGeom>
            <a:avLst/>
            <a:gdLst/>
            <a:ahLst/>
            <a:cxnLst/>
            <a:rect l="l" t="t" r="r" b="b"/>
            <a:pathLst>
              <a:path w="759459" h="184355">
                <a:moveTo>
                  <a:pt x="0" y="0"/>
                </a:moveTo>
                <a:lnTo>
                  <a:pt x="759458" y="0"/>
                </a:lnTo>
                <a:lnTo>
                  <a:pt x="759458" y="184355"/>
                </a:lnTo>
                <a:lnTo>
                  <a:pt x="0" y="184355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 r="-157668" b="-15797"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6866613" y="8547746"/>
            <a:ext cx="729481" cy="438390"/>
          </a:xfrm>
          <a:custGeom>
            <a:avLst/>
            <a:gdLst/>
            <a:ahLst/>
            <a:cxnLst/>
            <a:rect l="l" t="t" r="r" b="b"/>
            <a:pathLst>
              <a:path w="729481" h="438390">
                <a:moveTo>
                  <a:pt x="0" y="0"/>
                </a:moveTo>
                <a:lnTo>
                  <a:pt x="729481" y="0"/>
                </a:lnTo>
                <a:lnTo>
                  <a:pt x="729481" y="438390"/>
                </a:lnTo>
                <a:lnTo>
                  <a:pt x="0" y="4383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0764975" y="2461260"/>
            <a:ext cx="6961111" cy="3895054"/>
          </a:xfrm>
          <a:custGeom>
            <a:avLst/>
            <a:gdLst/>
            <a:ahLst/>
            <a:cxnLst/>
            <a:rect l="l" t="t" r="r" b="b"/>
            <a:pathLst>
              <a:path w="6961111" h="3895054">
                <a:moveTo>
                  <a:pt x="0" y="0"/>
                </a:moveTo>
                <a:lnTo>
                  <a:pt x="6961111" y="0"/>
                </a:lnTo>
                <a:lnTo>
                  <a:pt x="6961111" y="3895054"/>
                </a:lnTo>
                <a:lnTo>
                  <a:pt x="0" y="3895054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 t="-861" r="-74382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1000266" y="2693475"/>
            <a:ext cx="6490529" cy="3408434"/>
          </a:xfrm>
          <a:custGeom>
            <a:avLst/>
            <a:gdLst/>
            <a:ahLst/>
            <a:cxnLst/>
            <a:rect l="l" t="t" r="r" b="b"/>
            <a:pathLst>
              <a:path w="6490529" h="3408434">
                <a:moveTo>
                  <a:pt x="0" y="0"/>
                </a:moveTo>
                <a:lnTo>
                  <a:pt x="6490529" y="0"/>
                </a:lnTo>
                <a:lnTo>
                  <a:pt x="6490529" y="3408434"/>
                </a:lnTo>
                <a:lnTo>
                  <a:pt x="0" y="3408434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2730722" y="5387746"/>
            <a:ext cx="1001919" cy="1246084"/>
          </a:xfrm>
          <a:custGeom>
            <a:avLst/>
            <a:gdLst/>
            <a:ahLst/>
            <a:cxnLst/>
            <a:rect l="l" t="t" r="r" b="b"/>
            <a:pathLst>
              <a:path w="1001919" h="1246084">
                <a:moveTo>
                  <a:pt x="0" y="0"/>
                </a:moveTo>
                <a:lnTo>
                  <a:pt x="1001919" y="0"/>
                </a:lnTo>
                <a:lnTo>
                  <a:pt x="1001919" y="1246085"/>
                </a:lnTo>
                <a:lnTo>
                  <a:pt x="0" y="1246085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1846617" y="320674"/>
            <a:ext cx="14760799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Donc la solution de l’équation différentielle s’écrit sous la forme suivante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891220" y="1166154"/>
            <a:ext cx="1065966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avec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4746221" y="1268421"/>
            <a:ext cx="573977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et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67828" y="2318385"/>
            <a:ext cx="8352837" cy="1363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Au moment où l’on ferme l’interrupteur,           (à t = 0 ) on a   </a:t>
            </a:r>
            <a:r>
              <a:rPr lang="en-US" sz="36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i (0) = 0 </a:t>
            </a: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07554" y="3776981"/>
            <a:ext cx="9046094" cy="1363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En régime permanent, à t &gt; 5τ ( si  t → +∞ )   on a         </a:t>
            </a:r>
            <a:r>
              <a:rPr lang="en-US" sz="36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i(+∞) =I0 =E/Rt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110645" y="5174479"/>
            <a:ext cx="8381742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3 - La constante du temps τ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721803" y="5740942"/>
            <a:ext cx="9087817" cy="673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 - Dimension de la constante de temps τ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612197" y="6715938"/>
            <a:ext cx="1435707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a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808919" y="6820444"/>
            <a:ext cx="597188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or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602041" y="6820444"/>
            <a:ext cx="657263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et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1736388" y="8379446"/>
            <a:ext cx="1435707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d'où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599997" y="8292682"/>
            <a:ext cx="1435707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Alors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6265427" y="-2115736"/>
            <a:ext cx="3534526" cy="3557117"/>
          </a:xfrm>
          <a:custGeom>
            <a:avLst/>
            <a:gdLst/>
            <a:ahLst/>
            <a:cxnLst/>
            <a:rect l="l" t="t" r="r" b="b"/>
            <a:pathLst>
              <a:path w="3534526" h="3557117">
                <a:moveTo>
                  <a:pt x="0" y="0"/>
                </a:moveTo>
                <a:lnTo>
                  <a:pt x="3534526" y="0"/>
                </a:lnTo>
                <a:lnTo>
                  <a:pt x="3534526" y="3557117"/>
                </a:lnTo>
                <a:lnTo>
                  <a:pt x="0" y="3557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41938" y="-686590"/>
            <a:ext cx="1052654" cy="1830703"/>
          </a:xfrm>
          <a:custGeom>
            <a:avLst/>
            <a:gdLst/>
            <a:ahLst/>
            <a:cxnLst/>
            <a:rect l="l" t="t" r="r" b="b"/>
            <a:pathLst>
              <a:path w="1052654" h="1830703">
                <a:moveTo>
                  <a:pt x="1052654" y="0"/>
                </a:moveTo>
                <a:lnTo>
                  <a:pt x="0" y="0"/>
                </a:lnTo>
                <a:lnTo>
                  <a:pt x="0" y="1830703"/>
                </a:lnTo>
                <a:lnTo>
                  <a:pt x="1052654" y="1830703"/>
                </a:lnTo>
                <a:lnTo>
                  <a:pt x="10526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992499" y="9085568"/>
            <a:ext cx="1013559" cy="880824"/>
          </a:xfrm>
          <a:custGeom>
            <a:avLst/>
            <a:gdLst/>
            <a:ahLst/>
            <a:cxnLst/>
            <a:rect l="l" t="t" r="r" b="b"/>
            <a:pathLst>
              <a:path w="1013559" h="880824">
                <a:moveTo>
                  <a:pt x="0" y="0"/>
                </a:moveTo>
                <a:lnTo>
                  <a:pt x="1013559" y="0"/>
                </a:lnTo>
                <a:lnTo>
                  <a:pt x="1013559" y="880824"/>
                </a:lnTo>
                <a:lnTo>
                  <a:pt x="0" y="8808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59024" y="7898355"/>
            <a:ext cx="4534025" cy="4563004"/>
          </a:xfrm>
          <a:custGeom>
            <a:avLst/>
            <a:gdLst/>
            <a:ahLst/>
            <a:cxnLst/>
            <a:rect l="l" t="t" r="r" b="b"/>
            <a:pathLst>
              <a:path w="4534025" h="4563004">
                <a:moveTo>
                  <a:pt x="0" y="0"/>
                </a:moveTo>
                <a:lnTo>
                  <a:pt x="4534024" y="0"/>
                </a:lnTo>
                <a:lnTo>
                  <a:pt x="4534024" y="4563004"/>
                </a:lnTo>
                <a:lnTo>
                  <a:pt x="0" y="45630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27721" y="8594509"/>
            <a:ext cx="1108057" cy="1927056"/>
          </a:xfrm>
          <a:custGeom>
            <a:avLst/>
            <a:gdLst/>
            <a:ahLst/>
            <a:cxnLst/>
            <a:rect l="l" t="t" r="r" b="b"/>
            <a:pathLst>
              <a:path w="1108057" h="1927056">
                <a:moveTo>
                  <a:pt x="1108057" y="0"/>
                </a:moveTo>
                <a:lnTo>
                  <a:pt x="0" y="0"/>
                </a:lnTo>
                <a:lnTo>
                  <a:pt x="0" y="1927056"/>
                </a:lnTo>
                <a:lnTo>
                  <a:pt x="1108057" y="1927056"/>
                </a:lnTo>
                <a:lnTo>
                  <a:pt x="110805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4519" y="-3103933"/>
            <a:ext cx="5616509" cy="5652408"/>
          </a:xfrm>
          <a:custGeom>
            <a:avLst/>
            <a:gdLst/>
            <a:ahLst/>
            <a:cxnLst/>
            <a:rect l="l" t="t" r="r" b="b"/>
            <a:pathLst>
              <a:path w="5616509" h="5652408">
                <a:moveTo>
                  <a:pt x="0" y="0"/>
                </a:moveTo>
                <a:lnTo>
                  <a:pt x="5616509" y="0"/>
                </a:lnTo>
                <a:lnTo>
                  <a:pt x="5616509" y="5652408"/>
                </a:lnTo>
                <a:lnTo>
                  <a:pt x="0" y="56524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90337" y="-259704"/>
            <a:ext cx="1805131" cy="1568733"/>
          </a:xfrm>
          <a:custGeom>
            <a:avLst/>
            <a:gdLst/>
            <a:ahLst/>
            <a:cxnLst/>
            <a:rect l="l" t="t" r="r" b="b"/>
            <a:pathLst>
              <a:path w="1805131" h="1568733">
                <a:moveTo>
                  <a:pt x="0" y="0"/>
                </a:moveTo>
                <a:lnTo>
                  <a:pt x="1805131" y="0"/>
                </a:lnTo>
                <a:lnTo>
                  <a:pt x="1805131" y="1568733"/>
                </a:lnTo>
                <a:lnTo>
                  <a:pt x="0" y="15687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189667" y="6733543"/>
            <a:ext cx="6511561" cy="3227814"/>
          </a:xfrm>
          <a:custGeom>
            <a:avLst/>
            <a:gdLst/>
            <a:ahLst/>
            <a:cxnLst/>
            <a:rect l="l" t="t" r="r" b="b"/>
            <a:pathLst>
              <a:path w="6511561" h="3227814">
                <a:moveTo>
                  <a:pt x="0" y="0"/>
                </a:moveTo>
                <a:lnTo>
                  <a:pt x="6511561" y="0"/>
                </a:lnTo>
                <a:lnTo>
                  <a:pt x="6511561" y="3227814"/>
                </a:lnTo>
                <a:lnTo>
                  <a:pt x="0" y="322781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868" b="-3876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613232" y="7724339"/>
            <a:ext cx="729481" cy="438390"/>
          </a:xfrm>
          <a:custGeom>
            <a:avLst/>
            <a:gdLst/>
            <a:ahLst/>
            <a:cxnLst/>
            <a:rect l="l" t="t" r="r" b="b"/>
            <a:pathLst>
              <a:path w="729481" h="438390">
                <a:moveTo>
                  <a:pt x="0" y="0"/>
                </a:moveTo>
                <a:lnTo>
                  <a:pt x="729482" y="0"/>
                </a:lnTo>
                <a:lnTo>
                  <a:pt x="729482" y="438390"/>
                </a:lnTo>
                <a:lnTo>
                  <a:pt x="0" y="4383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218595" y="3892647"/>
            <a:ext cx="2841195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 u="sng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Methode 2 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920732" y="3892647"/>
            <a:ext cx="12017919" cy="1965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méthode graphique : on utilise la tangente à la courbe i(t) à la date t = 0 et on détermine graphiquement le point d’intersection de cette tangente avec l'asymptote horizontal   i = I0 = E/Rt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780684" y="482903"/>
            <a:ext cx="13016476" cy="1282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Donc  La constante de temps a la dimension d’un temps. Son unité est </a:t>
            </a:r>
            <a:r>
              <a:rPr lang="en-US" sz="3499" u="sng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seconde (s)</a:t>
            </a: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846617" y="1804623"/>
            <a:ext cx="9087817" cy="673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b-Détermination de la constante du temps τ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9997" y="2437224"/>
            <a:ext cx="4543909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 u="sng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On a deux méthodes 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40958" y="3164936"/>
            <a:ext cx="2528111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 u="sng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Methode 1 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20732" y="3164936"/>
            <a:ext cx="13713940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On calcule i(t = τ),τ est l’abscisse qui correspond à l’ordonnée 0,63.I0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1762" y="5863594"/>
            <a:ext cx="11736210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4 - L’expression de la tension aux bornes de la bobine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780684" y="6666868"/>
            <a:ext cx="2841195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 u="sng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On sait que</a:t>
            </a:r>
          </a:p>
        </p:txBody>
      </p:sp>
      <p:sp>
        <p:nvSpPr>
          <p:cNvPr id="21" name="Freeform 21"/>
          <p:cNvSpPr/>
          <p:nvPr/>
        </p:nvSpPr>
        <p:spPr>
          <a:xfrm>
            <a:off x="4613232" y="9258300"/>
            <a:ext cx="729481" cy="438390"/>
          </a:xfrm>
          <a:custGeom>
            <a:avLst/>
            <a:gdLst/>
            <a:ahLst/>
            <a:cxnLst/>
            <a:rect l="l" t="t" r="r" b="b"/>
            <a:pathLst>
              <a:path w="729481" h="438390">
                <a:moveTo>
                  <a:pt x="0" y="0"/>
                </a:moveTo>
                <a:lnTo>
                  <a:pt x="729482" y="0"/>
                </a:lnTo>
                <a:lnTo>
                  <a:pt x="729482" y="438390"/>
                </a:lnTo>
                <a:lnTo>
                  <a:pt x="0" y="4383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6265427" y="-2115736"/>
            <a:ext cx="3534526" cy="3557117"/>
          </a:xfrm>
          <a:custGeom>
            <a:avLst/>
            <a:gdLst/>
            <a:ahLst/>
            <a:cxnLst/>
            <a:rect l="l" t="t" r="r" b="b"/>
            <a:pathLst>
              <a:path w="3534526" h="3557117">
                <a:moveTo>
                  <a:pt x="0" y="0"/>
                </a:moveTo>
                <a:lnTo>
                  <a:pt x="3534526" y="0"/>
                </a:lnTo>
                <a:lnTo>
                  <a:pt x="3534526" y="3557117"/>
                </a:lnTo>
                <a:lnTo>
                  <a:pt x="0" y="3557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41938" y="-686590"/>
            <a:ext cx="1052654" cy="1830703"/>
          </a:xfrm>
          <a:custGeom>
            <a:avLst/>
            <a:gdLst/>
            <a:ahLst/>
            <a:cxnLst/>
            <a:rect l="l" t="t" r="r" b="b"/>
            <a:pathLst>
              <a:path w="1052654" h="1830703">
                <a:moveTo>
                  <a:pt x="1052654" y="0"/>
                </a:moveTo>
                <a:lnTo>
                  <a:pt x="0" y="0"/>
                </a:lnTo>
                <a:lnTo>
                  <a:pt x="0" y="1830703"/>
                </a:lnTo>
                <a:lnTo>
                  <a:pt x="1052654" y="1830703"/>
                </a:lnTo>
                <a:lnTo>
                  <a:pt x="10526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876370" y="3406527"/>
            <a:ext cx="5129687" cy="5096759"/>
          </a:xfrm>
          <a:custGeom>
            <a:avLst/>
            <a:gdLst/>
            <a:ahLst/>
            <a:cxnLst/>
            <a:rect l="l" t="t" r="r" b="b"/>
            <a:pathLst>
              <a:path w="5129687" h="5096759">
                <a:moveTo>
                  <a:pt x="0" y="0"/>
                </a:moveTo>
                <a:lnTo>
                  <a:pt x="5129688" y="0"/>
                </a:lnTo>
                <a:lnTo>
                  <a:pt x="5129688" y="5096759"/>
                </a:lnTo>
                <a:lnTo>
                  <a:pt x="0" y="50967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992499" y="9085568"/>
            <a:ext cx="1013559" cy="880824"/>
          </a:xfrm>
          <a:custGeom>
            <a:avLst/>
            <a:gdLst/>
            <a:ahLst/>
            <a:cxnLst/>
            <a:rect l="l" t="t" r="r" b="b"/>
            <a:pathLst>
              <a:path w="1013559" h="880824">
                <a:moveTo>
                  <a:pt x="0" y="0"/>
                </a:moveTo>
                <a:lnTo>
                  <a:pt x="1013559" y="0"/>
                </a:lnTo>
                <a:lnTo>
                  <a:pt x="1013559" y="880824"/>
                </a:lnTo>
                <a:lnTo>
                  <a:pt x="0" y="8808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56248" y="4739402"/>
            <a:ext cx="11588161" cy="3983647"/>
          </a:xfrm>
          <a:custGeom>
            <a:avLst/>
            <a:gdLst/>
            <a:ahLst/>
            <a:cxnLst/>
            <a:rect l="l" t="t" r="r" b="b"/>
            <a:pathLst>
              <a:path w="11588161" h="3983647">
                <a:moveTo>
                  <a:pt x="0" y="0"/>
                </a:moveTo>
                <a:lnTo>
                  <a:pt x="11588161" y="0"/>
                </a:lnTo>
                <a:lnTo>
                  <a:pt x="11588161" y="3983647"/>
                </a:lnTo>
                <a:lnTo>
                  <a:pt x="0" y="39836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 t="-47138" r="-70987" b="-3887"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1859024" y="7898355"/>
            <a:ext cx="4534025" cy="4563004"/>
          </a:xfrm>
          <a:custGeom>
            <a:avLst/>
            <a:gdLst/>
            <a:ahLst/>
            <a:cxnLst/>
            <a:rect l="l" t="t" r="r" b="b"/>
            <a:pathLst>
              <a:path w="4534025" h="4563004">
                <a:moveTo>
                  <a:pt x="0" y="0"/>
                </a:moveTo>
                <a:lnTo>
                  <a:pt x="4534024" y="0"/>
                </a:lnTo>
                <a:lnTo>
                  <a:pt x="4534024" y="4563004"/>
                </a:lnTo>
                <a:lnTo>
                  <a:pt x="0" y="45630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-27721" y="8594509"/>
            <a:ext cx="1108057" cy="1927056"/>
          </a:xfrm>
          <a:custGeom>
            <a:avLst/>
            <a:gdLst/>
            <a:ahLst/>
            <a:cxnLst/>
            <a:rect l="l" t="t" r="r" b="b"/>
            <a:pathLst>
              <a:path w="1108057" h="1927056">
                <a:moveTo>
                  <a:pt x="1108057" y="0"/>
                </a:moveTo>
                <a:lnTo>
                  <a:pt x="0" y="0"/>
                </a:lnTo>
                <a:lnTo>
                  <a:pt x="0" y="1927056"/>
                </a:lnTo>
                <a:lnTo>
                  <a:pt x="1108057" y="1927056"/>
                </a:lnTo>
                <a:lnTo>
                  <a:pt x="110805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4519" y="-3103933"/>
            <a:ext cx="5616509" cy="5652408"/>
          </a:xfrm>
          <a:custGeom>
            <a:avLst/>
            <a:gdLst/>
            <a:ahLst/>
            <a:cxnLst/>
            <a:rect l="l" t="t" r="r" b="b"/>
            <a:pathLst>
              <a:path w="5616509" h="5652408">
                <a:moveTo>
                  <a:pt x="0" y="0"/>
                </a:moveTo>
                <a:lnTo>
                  <a:pt x="5616509" y="0"/>
                </a:lnTo>
                <a:lnTo>
                  <a:pt x="5616509" y="5652408"/>
                </a:lnTo>
                <a:lnTo>
                  <a:pt x="0" y="56524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90337" y="-259704"/>
            <a:ext cx="1805131" cy="1568733"/>
          </a:xfrm>
          <a:custGeom>
            <a:avLst/>
            <a:gdLst/>
            <a:ahLst/>
            <a:cxnLst/>
            <a:rect l="l" t="t" r="r" b="b"/>
            <a:pathLst>
              <a:path w="1805131" h="1568733">
                <a:moveTo>
                  <a:pt x="0" y="0"/>
                </a:moveTo>
                <a:lnTo>
                  <a:pt x="1805131" y="0"/>
                </a:lnTo>
                <a:lnTo>
                  <a:pt x="1805131" y="1568733"/>
                </a:lnTo>
                <a:lnTo>
                  <a:pt x="0" y="15687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049442" y="1291580"/>
            <a:ext cx="8668741" cy="1003232"/>
          </a:xfrm>
          <a:custGeom>
            <a:avLst/>
            <a:gdLst/>
            <a:ahLst/>
            <a:cxnLst/>
            <a:rect l="l" t="t" r="r" b="b"/>
            <a:pathLst>
              <a:path w="8668741" h="1003232">
                <a:moveTo>
                  <a:pt x="0" y="0"/>
                </a:moveTo>
                <a:lnTo>
                  <a:pt x="8668741" y="0"/>
                </a:lnTo>
                <a:lnTo>
                  <a:pt x="8668741" y="1003231"/>
                </a:lnTo>
                <a:lnTo>
                  <a:pt x="0" y="100323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909" b="-7798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731664" y="2380118"/>
            <a:ext cx="5272878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Finalement on obtient</a:t>
            </a:r>
          </a:p>
        </p:txBody>
      </p:sp>
      <p:sp>
        <p:nvSpPr>
          <p:cNvPr id="14" name="Freeform 14"/>
          <p:cNvSpPr/>
          <p:nvPr/>
        </p:nvSpPr>
        <p:spPr>
          <a:xfrm>
            <a:off x="9651987" y="2371011"/>
            <a:ext cx="2927406" cy="850699"/>
          </a:xfrm>
          <a:custGeom>
            <a:avLst/>
            <a:gdLst/>
            <a:ahLst/>
            <a:cxnLst/>
            <a:rect l="l" t="t" r="r" b="b"/>
            <a:pathLst>
              <a:path w="2927406" h="850699">
                <a:moveTo>
                  <a:pt x="0" y="0"/>
                </a:moveTo>
                <a:lnTo>
                  <a:pt x="2927405" y="0"/>
                </a:lnTo>
                <a:lnTo>
                  <a:pt x="2927405" y="850699"/>
                </a:lnTo>
                <a:lnTo>
                  <a:pt x="0" y="85069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47985" t="-127553" r="-103025" b="-19005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5257138" y="1628334"/>
            <a:ext cx="729481" cy="438390"/>
          </a:xfrm>
          <a:custGeom>
            <a:avLst/>
            <a:gdLst/>
            <a:ahLst/>
            <a:cxnLst/>
            <a:rect l="l" t="t" r="r" b="b"/>
            <a:pathLst>
              <a:path w="729481" h="438390">
                <a:moveTo>
                  <a:pt x="0" y="0"/>
                </a:moveTo>
                <a:lnTo>
                  <a:pt x="729481" y="0"/>
                </a:lnTo>
                <a:lnTo>
                  <a:pt x="729481" y="438390"/>
                </a:lnTo>
                <a:lnTo>
                  <a:pt x="0" y="43839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296413" y="700524"/>
            <a:ext cx="593703" cy="460929"/>
          </a:xfrm>
          <a:custGeom>
            <a:avLst/>
            <a:gdLst/>
            <a:ahLst/>
            <a:cxnLst/>
            <a:rect l="l" t="t" r="r" b="b"/>
            <a:pathLst>
              <a:path w="593703" h="460929">
                <a:moveTo>
                  <a:pt x="0" y="0"/>
                </a:moveTo>
                <a:lnTo>
                  <a:pt x="593703" y="0"/>
                </a:lnTo>
                <a:lnTo>
                  <a:pt x="593703" y="460930"/>
                </a:lnTo>
                <a:lnTo>
                  <a:pt x="0" y="46093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3089914" y="4499058"/>
            <a:ext cx="4078010" cy="2896454"/>
          </a:xfrm>
          <a:custGeom>
            <a:avLst/>
            <a:gdLst/>
            <a:ahLst/>
            <a:cxnLst/>
            <a:rect l="l" t="t" r="r" b="b"/>
            <a:pathLst>
              <a:path w="4078010" h="2896454">
                <a:moveTo>
                  <a:pt x="0" y="0"/>
                </a:moveTo>
                <a:lnTo>
                  <a:pt x="4078010" y="0"/>
                </a:lnTo>
                <a:lnTo>
                  <a:pt x="4078010" y="2896454"/>
                </a:lnTo>
                <a:lnTo>
                  <a:pt x="0" y="289645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5800075" y="4644462"/>
            <a:ext cx="1823952" cy="2605646"/>
          </a:xfrm>
          <a:custGeom>
            <a:avLst/>
            <a:gdLst/>
            <a:ahLst/>
            <a:cxnLst/>
            <a:rect l="l" t="t" r="r" b="b"/>
            <a:pathLst>
              <a:path w="1823952" h="2605646">
                <a:moveTo>
                  <a:pt x="0" y="0"/>
                </a:moveTo>
                <a:lnTo>
                  <a:pt x="1823953" y="0"/>
                </a:lnTo>
                <a:lnTo>
                  <a:pt x="1823953" y="2605646"/>
                </a:lnTo>
                <a:lnTo>
                  <a:pt x="0" y="260564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009127" y="4758278"/>
            <a:ext cx="11282402" cy="2221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5"/>
              </a:lnSpc>
              <a:spcBef>
                <a:spcPct val="0"/>
              </a:spcBef>
            </a:pPr>
            <a:r>
              <a:rPr lang="en-US" sz="308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08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La diode n’est traversée par aucun courant (sens bloqué) à la fermeture de l’interrupteur. Lorsqu’on ouvre l’interrupteur, le circuit fermé (constitué par la bobine, la diode et le conducteur ohmique R) peut permettre le passage du courant.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057522" y="529915"/>
            <a:ext cx="10192764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On néglige la résistance de la bobine r devant R on a 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5531" y="3107410"/>
            <a:ext cx="13882652" cy="932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sz="49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III  - Rupture (Annulation) de courant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56248" y="4033280"/>
            <a:ext cx="6768950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considère le montage suivant 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70605" y="6927339"/>
            <a:ext cx="11282402" cy="1677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5"/>
              </a:lnSpc>
              <a:spcBef>
                <a:spcPct val="0"/>
              </a:spcBef>
            </a:pPr>
            <a:r>
              <a:rPr lang="en-US" sz="308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rôle du diode dans le circuit est pour protéger la bobine de la surtension qui peut apparaître à ces bornes lors de l’ouverture de l’interrupteur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6265427" y="-2115736"/>
            <a:ext cx="3534526" cy="3557117"/>
          </a:xfrm>
          <a:custGeom>
            <a:avLst/>
            <a:gdLst/>
            <a:ahLst/>
            <a:cxnLst/>
            <a:rect l="l" t="t" r="r" b="b"/>
            <a:pathLst>
              <a:path w="3534526" h="3557117">
                <a:moveTo>
                  <a:pt x="0" y="0"/>
                </a:moveTo>
                <a:lnTo>
                  <a:pt x="3534526" y="0"/>
                </a:lnTo>
                <a:lnTo>
                  <a:pt x="3534526" y="3557117"/>
                </a:lnTo>
                <a:lnTo>
                  <a:pt x="0" y="3557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41938" y="-686590"/>
            <a:ext cx="1052654" cy="1830703"/>
          </a:xfrm>
          <a:custGeom>
            <a:avLst/>
            <a:gdLst/>
            <a:ahLst/>
            <a:cxnLst/>
            <a:rect l="l" t="t" r="r" b="b"/>
            <a:pathLst>
              <a:path w="1052654" h="1830703">
                <a:moveTo>
                  <a:pt x="1052654" y="0"/>
                </a:moveTo>
                <a:lnTo>
                  <a:pt x="0" y="0"/>
                </a:lnTo>
                <a:lnTo>
                  <a:pt x="0" y="1830703"/>
                </a:lnTo>
                <a:lnTo>
                  <a:pt x="1052654" y="1830703"/>
                </a:lnTo>
                <a:lnTo>
                  <a:pt x="10526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992499" y="9085568"/>
            <a:ext cx="1013559" cy="880824"/>
          </a:xfrm>
          <a:custGeom>
            <a:avLst/>
            <a:gdLst/>
            <a:ahLst/>
            <a:cxnLst/>
            <a:rect l="l" t="t" r="r" b="b"/>
            <a:pathLst>
              <a:path w="1013559" h="880824">
                <a:moveTo>
                  <a:pt x="0" y="0"/>
                </a:moveTo>
                <a:lnTo>
                  <a:pt x="1013559" y="0"/>
                </a:lnTo>
                <a:lnTo>
                  <a:pt x="1013559" y="880824"/>
                </a:lnTo>
                <a:lnTo>
                  <a:pt x="0" y="8808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59024" y="7898355"/>
            <a:ext cx="4534025" cy="4563004"/>
          </a:xfrm>
          <a:custGeom>
            <a:avLst/>
            <a:gdLst/>
            <a:ahLst/>
            <a:cxnLst/>
            <a:rect l="l" t="t" r="r" b="b"/>
            <a:pathLst>
              <a:path w="4534025" h="4563004">
                <a:moveTo>
                  <a:pt x="0" y="0"/>
                </a:moveTo>
                <a:lnTo>
                  <a:pt x="4534024" y="0"/>
                </a:lnTo>
                <a:lnTo>
                  <a:pt x="4534024" y="4563004"/>
                </a:lnTo>
                <a:lnTo>
                  <a:pt x="0" y="45630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27721" y="8594509"/>
            <a:ext cx="1108057" cy="1927056"/>
          </a:xfrm>
          <a:custGeom>
            <a:avLst/>
            <a:gdLst/>
            <a:ahLst/>
            <a:cxnLst/>
            <a:rect l="l" t="t" r="r" b="b"/>
            <a:pathLst>
              <a:path w="1108057" h="1927056">
                <a:moveTo>
                  <a:pt x="1108057" y="0"/>
                </a:moveTo>
                <a:lnTo>
                  <a:pt x="0" y="0"/>
                </a:lnTo>
                <a:lnTo>
                  <a:pt x="0" y="1927056"/>
                </a:lnTo>
                <a:lnTo>
                  <a:pt x="1108057" y="1927056"/>
                </a:lnTo>
                <a:lnTo>
                  <a:pt x="110805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4519" y="-3103933"/>
            <a:ext cx="5616509" cy="5652408"/>
          </a:xfrm>
          <a:custGeom>
            <a:avLst/>
            <a:gdLst/>
            <a:ahLst/>
            <a:cxnLst/>
            <a:rect l="l" t="t" r="r" b="b"/>
            <a:pathLst>
              <a:path w="5616509" h="5652408">
                <a:moveTo>
                  <a:pt x="0" y="0"/>
                </a:moveTo>
                <a:lnTo>
                  <a:pt x="5616509" y="0"/>
                </a:lnTo>
                <a:lnTo>
                  <a:pt x="5616509" y="5652408"/>
                </a:lnTo>
                <a:lnTo>
                  <a:pt x="0" y="56524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90337" y="-259704"/>
            <a:ext cx="1805131" cy="1568733"/>
          </a:xfrm>
          <a:custGeom>
            <a:avLst/>
            <a:gdLst/>
            <a:ahLst/>
            <a:cxnLst/>
            <a:rect l="l" t="t" r="r" b="b"/>
            <a:pathLst>
              <a:path w="1805131" h="1568733">
                <a:moveTo>
                  <a:pt x="0" y="0"/>
                </a:moveTo>
                <a:lnTo>
                  <a:pt x="1805131" y="0"/>
                </a:lnTo>
                <a:lnTo>
                  <a:pt x="1805131" y="1568733"/>
                </a:lnTo>
                <a:lnTo>
                  <a:pt x="0" y="15687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296413" y="700524"/>
            <a:ext cx="593703" cy="460929"/>
          </a:xfrm>
          <a:custGeom>
            <a:avLst/>
            <a:gdLst/>
            <a:ahLst/>
            <a:cxnLst/>
            <a:rect l="l" t="t" r="r" b="b"/>
            <a:pathLst>
              <a:path w="593703" h="460929">
                <a:moveTo>
                  <a:pt x="0" y="0"/>
                </a:moveTo>
                <a:lnTo>
                  <a:pt x="593703" y="0"/>
                </a:lnTo>
                <a:lnTo>
                  <a:pt x="593703" y="460930"/>
                </a:lnTo>
                <a:lnTo>
                  <a:pt x="0" y="46093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593438" y="2036740"/>
            <a:ext cx="4167761" cy="789690"/>
          </a:xfrm>
          <a:custGeom>
            <a:avLst/>
            <a:gdLst/>
            <a:ahLst/>
            <a:cxnLst/>
            <a:rect l="l" t="t" r="r" b="b"/>
            <a:pathLst>
              <a:path w="4167761" h="789690">
                <a:moveTo>
                  <a:pt x="0" y="0"/>
                </a:moveTo>
                <a:lnTo>
                  <a:pt x="4167761" y="0"/>
                </a:lnTo>
                <a:lnTo>
                  <a:pt x="4167761" y="789690"/>
                </a:lnTo>
                <a:lnTo>
                  <a:pt x="0" y="78969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68806" b="-987869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163021" y="1991497"/>
            <a:ext cx="3053115" cy="880177"/>
          </a:xfrm>
          <a:custGeom>
            <a:avLst/>
            <a:gdLst/>
            <a:ahLst/>
            <a:cxnLst/>
            <a:rect l="l" t="t" r="r" b="b"/>
            <a:pathLst>
              <a:path w="3053115" h="880177">
                <a:moveTo>
                  <a:pt x="0" y="0"/>
                </a:moveTo>
                <a:lnTo>
                  <a:pt x="3053115" y="0"/>
                </a:lnTo>
                <a:lnTo>
                  <a:pt x="3053115" y="880177"/>
                </a:lnTo>
                <a:lnTo>
                  <a:pt x="0" y="88017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74282" t="-85047" r="-7282" b="-563885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472369" y="2079770"/>
            <a:ext cx="729481" cy="438390"/>
          </a:xfrm>
          <a:custGeom>
            <a:avLst/>
            <a:gdLst/>
            <a:ahLst/>
            <a:cxnLst/>
            <a:rect l="l" t="t" r="r" b="b"/>
            <a:pathLst>
              <a:path w="729481" h="438390">
                <a:moveTo>
                  <a:pt x="0" y="0"/>
                </a:moveTo>
                <a:lnTo>
                  <a:pt x="729482" y="0"/>
                </a:lnTo>
                <a:lnTo>
                  <a:pt x="729482" y="438390"/>
                </a:lnTo>
                <a:lnTo>
                  <a:pt x="0" y="4383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435604" y="3256816"/>
            <a:ext cx="3712278" cy="827435"/>
          </a:xfrm>
          <a:custGeom>
            <a:avLst/>
            <a:gdLst/>
            <a:ahLst/>
            <a:cxnLst/>
            <a:rect l="l" t="t" r="r" b="b"/>
            <a:pathLst>
              <a:path w="3712278" h="827435">
                <a:moveTo>
                  <a:pt x="0" y="0"/>
                </a:moveTo>
                <a:lnTo>
                  <a:pt x="3712277" y="0"/>
                </a:lnTo>
                <a:lnTo>
                  <a:pt x="3712277" y="827435"/>
                </a:lnTo>
                <a:lnTo>
                  <a:pt x="0" y="82743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46773" t="-233945" r="-110534" b="-551272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473106" y="3100274"/>
            <a:ext cx="3689915" cy="1140519"/>
          </a:xfrm>
          <a:custGeom>
            <a:avLst/>
            <a:gdLst/>
            <a:ahLst/>
            <a:cxnLst/>
            <a:rect l="l" t="t" r="r" b="b"/>
            <a:pathLst>
              <a:path w="3689915" h="1140519">
                <a:moveTo>
                  <a:pt x="0" y="0"/>
                </a:moveTo>
                <a:lnTo>
                  <a:pt x="3689915" y="0"/>
                </a:lnTo>
                <a:lnTo>
                  <a:pt x="3689915" y="1140519"/>
                </a:lnTo>
                <a:lnTo>
                  <a:pt x="0" y="114051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51690" t="-268910" r="-27322" b="-323286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4028020" y="4449832"/>
            <a:ext cx="2102133" cy="1162882"/>
          </a:xfrm>
          <a:custGeom>
            <a:avLst/>
            <a:gdLst/>
            <a:ahLst/>
            <a:cxnLst/>
            <a:rect l="l" t="t" r="r" b="b"/>
            <a:pathLst>
              <a:path w="2102133" h="1162882">
                <a:moveTo>
                  <a:pt x="0" y="0"/>
                </a:moveTo>
                <a:lnTo>
                  <a:pt x="2102133" y="0"/>
                </a:lnTo>
                <a:lnTo>
                  <a:pt x="2102133" y="1162882"/>
                </a:lnTo>
                <a:lnTo>
                  <a:pt x="0" y="116288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0814" t="-376619" r="-385676" b="-211599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7445753" y="3397165"/>
            <a:ext cx="729481" cy="438390"/>
          </a:xfrm>
          <a:custGeom>
            <a:avLst/>
            <a:gdLst/>
            <a:ahLst/>
            <a:cxnLst/>
            <a:rect l="l" t="t" r="r" b="b"/>
            <a:pathLst>
              <a:path w="729481" h="438390">
                <a:moveTo>
                  <a:pt x="0" y="0"/>
                </a:moveTo>
                <a:lnTo>
                  <a:pt x="729482" y="0"/>
                </a:lnTo>
                <a:lnTo>
                  <a:pt x="729482" y="438390"/>
                </a:lnTo>
                <a:lnTo>
                  <a:pt x="0" y="4383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3515493" y="4274972"/>
            <a:ext cx="3044596" cy="1512602"/>
          </a:xfrm>
          <a:custGeom>
            <a:avLst/>
            <a:gdLst/>
            <a:ahLst/>
            <a:cxnLst/>
            <a:rect l="l" t="t" r="r" b="b"/>
            <a:pathLst>
              <a:path w="3044596" h="1512602">
                <a:moveTo>
                  <a:pt x="0" y="0"/>
                </a:moveTo>
                <a:lnTo>
                  <a:pt x="3044596" y="0"/>
                </a:lnTo>
                <a:lnTo>
                  <a:pt x="3044596" y="1512602"/>
                </a:lnTo>
                <a:lnTo>
                  <a:pt x="0" y="151260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9761199" y="7716069"/>
            <a:ext cx="953824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-mt</a:t>
            </a:r>
          </a:p>
        </p:txBody>
      </p:sp>
      <p:sp>
        <p:nvSpPr>
          <p:cNvPr id="20" name="Freeform 20"/>
          <p:cNvSpPr/>
          <p:nvPr/>
        </p:nvSpPr>
        <p:spPr>
          <a:xfrm>
            <a:off x="7384078" y="7735119"/>
            <a:ext cx="4488716" cy="957593"/>
          </a:xfrm>
          <a:custGeom>
            <a:avLst/>
            <a:gdLst/>
            <a:ahLst/>
            <a:cxnLst/>
            <a:rect l="l" t="t" r="r" b="b"/>
            <a:pathLst>
              <a:path w="4488716" h="957593">
                <a:moveTo>
                  <a:pt x="0" y="0"/>
                </a:moveTo>
                <a:lnTo>
                  <a:pt x="4488716" y="0"/>
                </a:lnTo>
                <a:lnTo>
                  <a:pt x="4488716" y="957593"/>
                </a:lnTo>
                <a:lnTo>
                  <a:pt x="0" y="95759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401472" t="-1204947" r="-282445" b="-3895822"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9691089" y="7735119"/>
            <a:ext cx="781280" cy="602627"/>
          </a:xfrm>
          <a:custGeom>
            <a:avLst/>
            <a:gdLst/>
            <a:ahLst/>
            <a:cxnLst/>
            <a:rect l="l" t="t" r="r" b="b"/>
            <a:pathLst>
              <a:path w="781280" h="602627">
                <a:moveTo>
                  <a:pt x="0" y="0"/>
                </a:moveTo>
                <a:lnTo>
                  <a:pt x="781280" y="0"/>
                </a:lnTo>
                <a:lnTo>
                  <a:pt x="781280" y="602628"/>
                </a:lnTo>
                <a:lnTo>
                  <a:pt x="0" y="60262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 t="-174719" r="-554748"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526307" y="7061107"/>
            <a:ext cx="593703" cy="460929"/>
          </a:xfrm>
          <a:custGeom>
            <a:avLst/>
            <a:gdLst/>
            <a:ahLst/>
            <a:cxnLst/>
            <a:rect l="l" t="t" r="r" b="b"/>
            <a:pathLst>
              <a:path w="593703" h="460929">
                <a:moveTo>
                  <a:pt x="0" y="0"/>
                </a:moveTo>
                <a:lnTo>
                  <a:pt x="593703" y="0"/>
                </a:lnTo>
                <a:lnTo>
                  <a:pt x="593703" y="460929"/>
                </a:lnTo>
                <a:lnTo>
                  <a:pt x="0" y="4609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2890116" y="1166154"/>
            <a:ext cx="9272905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D’après la loi d’additivité des tensions on a :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286775" y="362738"/>
            <a:ext cx="15001225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1 - Équation différentielle vérifiée par l’intensité i du courant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939862" y="3254290"/>
            <a:ext cx="1306805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Alors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79970" y="4615030"/>
            <a:ext cx="1754068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pose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477917" y="4678943"/>
            <a:ext cx="7680294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donc l’équation différentielle est :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991274" y="6063799"/>
            <a:ext cx="9634076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2 - Solution De L’équation Différentielle :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436649" y="6867073"/>
            <a:ext cx="13477171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solution de l’équation différentielle s’écrit sous la forme suivante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691089" y="7706544"/>
            <a:ext cx="917141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0000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-mt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393830" y="8851915"/>
            <a:ext cx="6231521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A, B et m sont des constantes.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734038" y="8842057"/>
            <a:ext cx="1306805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Avec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6265427" y="-2115736"/>
            <a:ext cx="3534526" cy="3557117"/>
          </a:xfrm>
          <a:custGeom>
            <a:avLst/>
            <a:gdLst/>
            <a:ahLst/>
            <a:cxnLst/>
            <a:rect l="l" t="t" r="r" b="b"/>
            <a:pathLst>
              <a:path w="3534526" h="3557117">
                <a:moveTo>
                  <a:pt x="0" y="0"/>
                </a:moveTo>
                <a:lnTo>
                  <a:pt x="3534526" y="0"/>
                </a:lnTo>
                <a:lnTo>
                  <a:pt x="3534526" y="3557117"/>
                </a:lnTo>
                <a:lnTo>
                  <a:pt x="0" y="3557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41938" y="-686590"/>
            <a:ext cx="1052654" cy="1830703"/>
          </a:xfrm>
          <a:custGeom>
            <a:avLst/>
            <a:gdLst/>
            <a:ahLst/>
            <a:cxnLst/>
            <a:rect l="l" t="t" r="r" b="b"/>
            <a:pathLst>
              <a:path w="1052654" h="1830703">
                <a:moveTo>
                  <a:pt x="1052654" y="0"/>
                </a:moveTo>
                <a:lnTo>
                  <a:pt x="0" y="0"/>
                </a:lnTo>
                <a:lnTo>
                  <a:pt x="0" y="1830703"/>
                </a:lnTo>
                <a:lnTo>
                  <a:pt x="1052654" y="1830703"/>
                </a:lnTo>
                <a:lnTo>
                  <a:pt x="10526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992499" y="9085568"/>
            <a:ext cx="1013559" cy="880824"/>
          </a:xfrm>
          <a:custGeom>
            <a:avLst/>
            <a:gdLst/>
            <a:ahLst/>
            <a:cxnLst/>
            <a:rect l="l" t="t" r="r" b="b"/>
            <a:pathLst>
              <a:path w="1013559" h="880824">
                <a:moveTo>
                  <a:pt x="0" y="0"/>
                </a:moveTo>
                <a:lnTo>
                  <a:pt x="1013559" y="0"/>
                </a:lnTo>
                <a:lnTo>
                  <a:pt x="1013559" y="880824"/>
                </a:lnTo>
                <a:lnTo>
                  <a:pt x="0" y="8808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59024" y="7898355"/>
            <a:ext cx="4534025" cy="4563004"/>
          </a:xfrm>
          <a:custGeom>
            <a:avLst/>
            <a:gdLst/>
            <a:ahLst/>
            <a:cxnLst/>
            <a:rect l="l" t="t" r="r" b="b"/>
            <a:pathLst>
              <a:path w="4534025" h="4563004">
                <a:moveTo>
                  <a:pt x="0" y="0"/>
                </a:moveTo>
                <a:lnTo>
                  <a:pt x="4534024" y="0"/>
                </a:lnTo>
                <a:lnTo>
                  <a:pt x="4534024" y="4563004"/>
                </a:lnTo>
                <a:lnTo>
                  <a:pt x="0" y="45630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27721" y="8594509"/>
            <a:ext cx="1108057" cy="1927056"/>
          </a:xfrm>
          <a:custGeom>
            <a:avLst/>
            <a:gdLst/>
            <a:ahLst/>
            <a:cxnLst/>
            <a:rect l="l" t="t" r="r" b="b"/>
            <a:pathLst>
              <a:path w="1108057" h="1927056">
                <a:moveTo>
                  <a:pt x="1108057" y="0"/>
                </a:moveTo>
                <a:lnTo>
                  <a:pt x="0" y="0"/>
                </a:lnTo>
                <a:lnTo>
                  <a:pt x="0" y="1927056"/>
                </a:lnTo>
                <a:lnTo>
                  <a:pt x="1108057" y="1927056"/>
                </a:lnTo>
                <a:lnTo>
                  <a:pt x="110805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4519" y="-3103933"/>
            <a:ext cx="5616509" cy="5652408"/>
          </a:xfrm>
          <a:custGeom>
            <a:avLst/>
            <a:gdLst/>
            <a:ahLst/>
            <a:cxnLst/>
            <a:rect l="l" t="t" r="r" b="b"/>
            <a:pathLst>
              <a:path w="5616509" h="5652408">
                <a:moveTo>
                  <a:pt x="0" y="0"/>
                </a:moveTo>
                <a:lnTo>
                  <a:pt x="5616509" y="0"/>
                </a:lnTo>
                <a:lnTo>
                  <a:pt x="5616509" y="5652408"/>
                </a:lnTo>
                <a:lnTo>
                  <a:pt x="0" y="56524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90337" y="-259704"/>
            <a:ext cx="1805131" cy="1568733"/>
          </a:xfrm>
          <a:custGeom>
            <a:avLst/>
            <a:gdLst/>
            <a:ahLst/>
            <a:cxnLst/>
            <a:rect l="l" t="t" r="r" b="b"/>
            <a:pathLst>
              <a:path w="1805131" h="1568733">
                <a:moveTo>
                  <a:pt x="0" y="0"/>
                </a:moveTo>
                <a:lnTo>
                  <a:pt x="1805131" y="0"/>
                </a:lnTo>
                <a:lnTo>
                  <a:pt x="1805131" y="1568733"/>
                </a:lnTo>
                <a:lnTo>
                  <a:pt x="0" y="15687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31832" y="1514190"/>
            <a:ext cx="9280987" cy="4349249"/>
          </a:xfrm>
          <a:custGeom>
            <a:avLst/>
            <a:gdLst/>
            <a:ahLst/>
            <a:cxnLst/>
            <a:rect l="l" t="t" r="r" b="b"/>
            <a:pathLst>
              <a:path w="9280987" h="4349249">
                <a:moveTo>
                  <a:pt x="0" y="0"/>
                </a:moveTo>
                <a:lnTo>
                  <a:pt x="9280987" y="0"/>
                </a:lnTo>
                <a:lnTo>
                  <a:pt x="9280987" y="4349249"/>
                </a:lnTo>
                <a:lnTo>
                  <a:pt x="0" y="43492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280313" y="2832565"/>
            <a:ext cx="3056357" cy="1218113"/>
          </a:xfrm>
          <a:custGeom>
            <a:avLst/>
            <a:gdLst/>
            <a:ahLst/>
            <a:cxnLst/>
            <a:rect l="l" t="t" r="r" b="b"/>
            <a:pathLst>
              <a:path w="3056357" h="1218113">
                <a:moveTo>
                  <a:pt x="0" y="0"/>
                </a:moveTo>
                <a:lnTo>
                  <a:pt x="3056356" y="0"/>
                </a:lnTo>
                <a:lnTo>
                  <a:pt x="3056356" y="1218113"/>
                </a:lnTo>
                <a:lnTo>
                  <a:pt x="0" y="121811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6443" t="-11217" r="-199197" b="-186484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090035" y="4607112"/>
            <a:ext cx="6916022" cy="1102554"/>
          </a:xfrm>
          <a:custGeom>
            <a:avLst/>
            <a:gdLst/>
            <a:ahLst/>
            <a:cxnLst/>
            <a:rect l="l" t="t" r="r" b="b"/>
            <a:pathLst>
              <a:path w="6916022" h="1102554">
                <a:moveTo>
                  <a:pt x="0" y="0"/>
                </a:moveTo>
                <a:lnTo>
                  <a:pt x="6916023" y="0"/>
                </a:lnTo>
                <a:lnTo>
                  <a:pt x="6916023" y="1102554"/>
                </a:lnTo>
                <a:lnTo>
                  <a:pt x="0" y="110255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8177" t="-174241" r="-8393" b="-33967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088525" y="5143500"/>
            <a:ext cx="729481" cy="438390"/>
          </a:xfrm>
          <a:custGeom>
            <a:avLst/>
            <a:gdLst/>
            <a:ahLst/>
            <a:cxnLst/>
            <a:rect l="l" t="t" r="r" b="b"/>
            <a:pathLst>
              <a:path w="729481" h="438390">
                <a:moveTo>
                  <a:pt x="0" y="0"/>
                </a:moveTo>
                <a:lnTo>
                  <a:pt x="729481" y="0"/>
                </a:lnTo>
                <a:lnTo>
                  <a:pt x="729481" y="438390"/>
                </a:lnTo>
                <a:lnTo>
                  <a:pt x="0" y="4383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488059" y="7374211"/>
            <a:ext cx="3362236" cy="1126108"/>
          </a:xfrm>
          <a:custGeom>
            <a:avLst/>
            <a:gdLst/>
            <a:ahLst/>
            <a:cxnLst/>
            <a:rect l="l" t="t" r="r" b="b"/>
            <a:pathLst>
              <a:path w="3362236" h="1126108">
                <a:moveTo>
                  <a:pt x="0" y="0"/>
                </a:moveTo>
                <a:lnTo>
                  <a:pt x="3362236" y="0"/>
                </a:lnTo>
                <a:lnTo>
                  <a:pt x="3362236" y="1126108"/>
                </a:lnTo>
                <a:lnTo>
                  <a:pt x="0" y="112610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3542" t="-29805" r="-4970" b="-125865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200386" y="7374211"/>
            <a:ext cx="4010752" cy="1163346"/>
          </a:xfrm>
          <a:custGeom>
            <a:avLst/>
            <a:gdLst/>
            <a:ahLst/>
            <a:cxnLst/>
            <a:rect l="l" t="t" r="r" b="b"/>
            <a:pathLst>
              <a:path w="4010752" h="1163346">
                <a:moveTo>
                  <a:pt x="0" y="0"/>
                </a:moveTo>
                <a:lnTo>
                  <a:pt x="4010752" y="0"/>
                </a:lnTo>
                <a:lnTo>
                  <a:pt x="4010752" y="1163346"/>
                </a:lnTo>
                <a:lnTo>
                  <a:pt x="0" y="116334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33807" t="-290400" r="-22914"/>
            </a:stretch>
          </a:blipFill>
        </p:spPr>
      </p:sp>
      <p:sp>
        <p:nvSpPr>
          <p:cNvPr id="16" name="Freeform 16"/>
          <p:cNvSpPr/>
          <p:nvPr/>
        </p:nvSpPr>
        <p:spPr>
          <a:xfrm rot="2700000">
            <a:off x="7806784" y="1654469"/>
            <a:ext cx="4068692" cy="4068692"/>
          </a:xfrm>
          <a:custGeom>
            <a:avLst/>
            <a:gdLst/>
            <a:ahLst/>
            <a:cxnLst/>
            <a:rect l="l" t="t" r="r" b="b"/>
            <a:pathLst>
              <a:path w="4068692" h="4068692">
                <a:moveTo>
                  <a:pt x="0" y="0"/>
                </a:moveTo>
                <a:lnTo>
                  <a:pt x="4068692" y="0"/>
                </a:lnTo>
                <a:lnTo>
                  <a:pt x="4068692" y="4068691"/>
                </a:lnTo>
                <a:lnTo>
                  <a:pt x="0" y="406869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8108366" y="7686742"/>
            <a:ext cx="729481" cy="438390"/>
          </a:xfrm>
          <a:custGeom>
            <a:avLst/>
            <a:gdLst/>
            <a:ahLst/>
            <a:cxnLst/>
            <a:rect l="l" t="t" r="r" b="b"/>
            <a:pathLst>
              <a:path w="729481" h="438390">
                <a:moveTo>
                  <a:pt x="0" y="0"/>
                </a:moveTo>
                <a:lnTo>
                  <a:pt x="729481" y="0"/>
                </a:lnTo>
                <a:lnTo>
                  <a:pt x="729481" y="438390"/>
                </a:lnTo>
                <a:lnTo>
                  <a:pt x="0" y="4383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8550445" y="8680432"/>
            <a:ext cx="2075861" cy="1285960"/>
          </a:xfrm>
          <a:custGeom>
            <a:avLst/>
            <a:gdLst/>
            <a:ahLst/>
            <a:cxnLst/>
            <a:rect l="l" t="t" r="r" b="b"/>
            <a:pathLst>
              <a:path w="2075861" h="1285960">
                <a:moveTo>
                  <a:pt x="0" y="0"/>
                </a:moveTo>
                <a:lnTo>
                  <a:pt x="2075861" y="0"/>
                </a:lnTo>
                <a:lnTo>
                  <a:pt x="2075861" y="1285960"/>
                </a:lnTo>
                <a:lnTo>
                  <a:pt x="0" y="128596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61065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2782827" y="8716501"/>
            <a:ext cx="2025664" cy="1309696"/>
          </a:xfrm>
          <a:custGeom>
            <a:avLst/>
            <a:gdLst/>
            <a:ahLst/>
            <a:cxnLst/>
            <a:rect l="l" t="t" r="r" b="b"/>
            <a:pathLst>
              <a:path w="2025664" h="1309696">
                <a:moveTo>
                  <a:pt x="0" y="0"/>
                </a:moveTo>
                <a:lnTo>
                  <a:pt x="2025664" y="0"/>
                </a:lnTo>
                <a:lnTo>
                  <a:pt x="2025664" y="1309696"/>
                </a:lnTo>
                <a:lnTo>
                  <a:pt x="0" y="130969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2639192" y="527472"/>
            <a:ext cx="6231521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u="sng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Détermination de B et m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552138" y="668940"/>
            <a:ext cx="6947140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u="sng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Détermination de la constante 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00386" y="1585424"/>
            <a:ext cx="8199475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D’après la condition initiale à t=0  le courant est donc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04627" y="6532497"/>
            <a:ext cx="15132042" cy="72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  <a:spcBef>
                <a:spcPct val="0"/>
              </a:spcBef>
            </a:pPr>
            <a:r>
              <a:rPr lang="en-US" sz="37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Donc la solution de l’équation différentielle s’écrit sous la forme suivante :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01560" y="8907169"/>
            <a:ext cx="1306805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Avec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353066" y="8955106"/>
            <a:ext cx="703001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et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6265427" y="-2115736"/>
            <a:ext cx="3534526" cy="3557117"/>
          </a:xfrm>
          <a:custGeom>
            <a:avLst/>
            <a:gdLst/>
            <a:ahLst/>
            <a:cxnLst/>
            <a:rect l="l" t="t" r="r" b="b"/>
            <a:pathLst>
              <a:path w="3534526" h="3557117">
                <a:moveTo>
                  <a:pt x="0" y="0"/>
                </a:moveTo>
                <a:lnTo>
                  <a:pt x="3534526" y="0"/>
                </a:lnTo>
                <a:lnTo>
                  <a:pt x="3534526" y="3557117"/>
                </a:lnTo>
                <a:lnTo>
                  <a:pt x="0" y="3557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41938" y="-686590"/>
            <a:ext cx="1052654" cy="1830703"/>
          </a:xfrm>
          <a:custGeom>
            <a:avLst/>
            <a:gdLst/>
            <a:ahLst/>
            <a:cxnLst/>
            <a:rect l="l" t="t" r="r" b="b"/>
            <a:pathLst>
              <a:path w="1052654" h="1830703">
                <a:moveTo>
                  <a:pt x="1052654" y="0"/>
                </a:moveTo>
                <a:lnTo>
                  <a:pt x="0" y="0"/>
                </a:lnTo>
                <a:lnTo>
                  <a:pt x="0" y="1830703"/>
                </a:lnTo>
                <a:lnTo>
                  <a:pt x="1052654" y="1830703"/>
                </a:lnTo>
                <a:lnTo>
                  <a:pt x="10526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992499" y="9085568"/>
            <a:ext cx="1013559" cy="880824"/>
          </a:xfrm>
          <a:custGeom>
            <a:avLst/>
            <a:gdLst/>
            <a:ahLst/>
            <a:cxnLst/>
            <a:rect l="l" t="t" r="r" b="b"/>
            <a:pathLst>
              <a:path w="1013559" h="880824">
                <a:moveTo>
                  <a:pt x="0" y="0"/>
                </a:moveTo>
                <a:lnTo>
                  <a:pt x="1013559" y="0"/>
                </a:lnTo>
                <a:lnTo>
                  <a:pt x="1013559" y="880824"/>
                </a:lnTo>
                <a:lnTo>
                  <a:pt x="0" y="8808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59024" y="7898355"/>
            <a:ext cx="4534025" cy="4563004"/>
          </a:xfrm>
          <a:custGeom>
            <a:avLst/>
            <a:gdLst/>
            <a:ahLst/>
            <a:cxnLst/>
            <a:rect l="l" t="t" r="r" b="b"/>
            <a:pathLst>
              <a:path w="4534025" h="4563004">
                <a:moveTo>
                  <a:pt x="0" y="0"/>
                </a:moveTo>
                <a:lnTo>
                  <a:pt x="4534024" y="0"/>
                </a:lnTo>
                <a:lnTo>
                  <a:pt x="4534024" y="4563004"/>
                </a:lnTo>
                <a:lnTo>
                  <a:pt x="0" y="45630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27721" y="8594509"/>
            <a:ext cx="1108057" cy="1927056"/>
          </a:xfrm>
          <a:custGeom>
            <a:avLst/>
            <a:gdLst/>
            <a:ahLst/>
            <a:cxnLst/>
            <a:rect l="l" t="t" r="r" b="b"/>
            <a:pathLst>
              <a:path w="1108057" h="1927056">
                <a:moveTo>
                  <a:pt x="1108057" y="0"/>
                </a:moveTo>
                <a:lnTo>
                  <a:pt x="0" y="0"/>
                </a:lnTo>
                <a:lnTo>
                  <a:pt x="0" y="1927056"/>
                </a:lnTo>
                <a:lnTo>
                  <a:pt x="1108057" y="1927056"/>
                </a:lnTo>
                <a:lnTo>
                  <a:pt x="110805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4519" y="-3103933"/>
            <a:ext cx="5616509" cy="5652408"/>
          </a:xfrm>
          <a:custGeom>
            <a:avLst/>
            <a:gdLst/>
            <a:ahLst/>
            <a:cxnLst/>
            <a:rect l="l" t="t" r="r" b="b"/>
            <a:pathLst>
              <a:path w="5616509" h="5652408">
                <a:moveTo>
                  <a:pt x="0" y="0"/>
                </a:moveTo>
                <a:lnTo>
                  <a:pt x="5616509" y="0"/>
                </a:lnTo>
                <a:lnTo>
                  <a:pt x="5616509" y="5652408"/>
                </a:lnTo>
                <a:lnTo>
                  <a:pt x="0" y="56524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90337" y="-259704"/>
            <a:ext cx="1805131" cy="1568733"/>
          </a:xfrm>
          <a:custGeom>
            <a:avLst/>
            <a:gdLst/>
            <a:ahLst/>
            <a:cxnLst/>
            <a:rect l="l" t="t" r="r" b="b"/>
            <a:pathLst>
              <a:path w="1805131" h="1568733">
                <a:moveTo>
                  <a:pt x="0" y="0"/>
                </a:moveTo>
                <a:lnTo>
                  <a:pt x="1805131" y="0"/>
                </a:lnTo>
                <a:lnTo>
                  <a:pt x="1805131" y="1568733"/>
                </a:lnTo>
                <a:lnTo>
                  <a:pt x="0" y="15687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238869" y="2469186"/>
            <a:ext cx="5637999" cy="3068401"/>
          </a:xfrm>
          <a:custGeom>
            <a:avLst/>
            <a:gdLst/>
            <a:ahLst/>
            <a:cxnLst/>
            <a:rect l="l" t="t" r="r" b="b"/>
            <a:pathLst>
              <a:path w="5637999" h="3068401">
                <a:moveTo>
                  <a:pt x="0" y="0"/>
                </a:moveTo>
                <a:lnTo>
                  <a:pt x="5637999" y="0"/>
                </a:lnTo>
                <a:lnTo>
                  <a:pt x="5637999" y="3068402"/>
                </a:lnTo>
                <a:lnTo>
                  <a:pt x="0" y="30684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421316" y="95885"/>
            <a:ext cx="9946743" cy="932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sz="49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IV-L’énergie stockée dans une bobine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75643" y="1000431"/>
            <a:ext cx="3394766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1-Expérience 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2228" y="1746555"/>
            <a:ext cx="9116363" cy="72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  <a:spcBef>
                <a:spcPct val="0"/>
              </a:spcBef>
            </a:pPr>
            <a:r>
              <a:rPr lang="en-US" sz="37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réalisé le montage expérimental suivant: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26307" y="2427699"/>
            <a:ext cx="11712562" cy="3389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  <a:spcBef>
                <a:spcPct val="0"/>
              </a:spcBef>
            </a:pPr>
            <a:r>
              <a:rPr lang="en-US" sz="37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On ferme l'interrupteur k à l'instant t=0 ,un courant électrique traverse la bobine car la diode est bloquante , elle empêche le courant de passer dans le moteur puis on ouvre l'interrupteur , on constate que le moteur fonctionne et le corps suspendu au fil monte d'une hauteur h.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20217" y="5779231"/>
            <a:ext cx="17256651" cy="2056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  <a:spcBef>
                <a:spcPct val="0"/>
              </a:spcBef>
            </a:pPr>
            <a:r>
              <a:rPr lang="en-US" sz="37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La bobine a emmagasinée une énergie qui a été libérée lorsqu'on a ouvert le circuit. Le corps a reçu cette énergie électrique qui a été transformée en énergie potentielle pour le faire monté d'une hauteur h 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6265427" y="-2115736"/>
            <a:ext cx="3534526" cy="3557117"/>
          </a:xfrm>
          <a:custGeom>
            <a:avLst/>
            <a:gdLst/>
            <a:ahLst/>
            <a:cxnLst/>
            <a:rect l="l" t="t" r="r" b="b"/>
            <a:pathLst>
              <a:path w="3534526" h="3557117">
                <a:moveTo>
                  <a:pt x="0" y="0"/>
                </a:moveTo>
                <a:lnTo>
                  <a:pt x="3534526" y="0"/>
                </a:lnTo>
                <a:lnTo>
                  <a:pt x="3534526" y="3557117"/>
                </a:lnTo>
                <a:lnTo>
                  <a:pt x="0" y="3557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41938" y="-686590"/>
            <a:ext cx="1052654" cy="1830703"/>
          </a:xfrm>
          <a:custGeom>
            <a:avLst/>
            <a:gdLst/>
            <a:ahLst/>
            <a:cxnLst/>
            <a:rect l="l" t="t" r="r" b="b"/>
            <a:pathLst>
              <a:path w="1052654" h="1830703">
                <a:moveTo>
                  <a:pt x="1052654" y="0"/>
                </a:moveTo>
                <a:lnTo>
                  <a:pt x="0" y="0"/>
                </a:lnTo>
                <a:lnTo>
                  <a:pt x="0" y="1830703"/>
                </a:lnTo>
                <a:lnTo>
                  <a:pt x="1052654" y="1830703"/>
                </a:lnTo>
                <a:lnTo>
                  <a:pt x="10526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992499" y="9085568"/>
            <a:ext cx="1013559" cy="880824"/>
          </a:xfrm>
          <a:custGeom>
            <a:avLst/>
            <a:gdLst/>
            <a:ahLst/>
            <a:cxnLst/>
            <a:rect l="l" t="t" r="r" b="b"/>
            <a:pathLst>
              <a:path w="1013559" h="880824">
                <a:moveTo>
                  <a:pt x="0" y="0"/>
                </a:moveTo>
                <a:lnTo>
                  <a:pt x="1013559" y="0"/>
                </a:lnTo>
                <a:lnTo>
                  <a:pt x="1013559" y="880824"/>
                </a:lnTo>
                <a:lnTo>
                  <a:pt x="0" y="8808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59024" y="7898355"/>
            <a:ext cx="4534025" cy="4563004"/>
          </a:xfrm>
          <a:custGeom>
            <a:avLst/>
            <a:gdLst/>
            <a:ahLst/>
            <a:cxnLst/>
            <a:rect l="l" t="t" r="r" b="b"/>
            <a:pathLst>
              <a:path w="4534025" h="4563004">
                <a:moveTo>
                  <a:pt x="0" y="0"/>
                </a:moveTo>
                <a:lnTo>
                  <a:pt x="4534024" y="0"/>
                </a:lnTo>
                <a:lnTo>
                  <a:pt x="4534024" y="4563004"/>
                </a:lnTo>
                <a:lnTo>
                  <a:pt x="0" y="45630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27721" y="8594509"/>
            <a:ext cx="1108057" cy="1927056"/>
          </a:xfrm>
          <a:custGeom>
            <a:avLst/>
            <a:gdLst/>
            <a:ahLst/>
            <a:cxnLst/>
            <a:rect l="l" t="t" r="r" b="b"/>
            <a:pathLst>
              <a:path w="1108057" h="1927056">
                <a:moveTo>
                  <a:pt x="1108057" y="0"/>
                </a:moveTo>
                <a:lnTo>
                  <a:pt x="0" y="0"/>
                </a:lnTo>
                <a:lnTo>
                  <a:pt x="0" y="1927056"/>
                </a:lnTo>
                <a:lnTo>
                  <a:pt x="1108057" y="1927056"/>
                </a:lnTo>
                <a:lnTo>
                  <a:pt x="110805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4519" y="-3103933"/>
            <a:ext cx="5616509" cy="5652408"/>
          </a:xfrm>
          <a:custGeom>
            <a:avLst/>
            <a:gdLst/>
            <a:ahLst/>
            <a:cxnLst/>
            <a:rect l="l" t="t" r="r" b="b"/>
            <a:pathLst>
              <a:path w="5616509" h="5652408">
                <a:moveTo>
                  <a:pt x="0" y="0"/>
                </a:moveTo>
                <a:lnTo>
                  <a:pt x="5616509" y="0"/>
                </a:lnTo>
                <a:lnTo>
                  <a:pt x="5616509" y="5652408"/>
                </a:lnTo>
                <a:lnTo>
                  <a:pt x="0" y="56524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90337" y="-259704"/>
            <a:ext cx="1805131" cy="1568733"/>
          </a:xfrm>
          <a:custGeom>
            <a:avLst/>
            <a:gdLst/>
            <a:ahLst/>
            <a:cxnLst/>
            <a:rect l="l" t="t" r="r" b="b"/>
            <a:pathLst>
              <a:path w="1805131" h="1568733">
                <a:moveTo>
                  <a:pt x="0" y="0"/>
                </a:moveTo>
                <a:lnTo>
                  <a:pt x="1805131" y="0"/>
                </a:lnTo>
                <a:lnTo>
                  <a:pt x="1805131" y="1568733"/>
                </a:lnTo>
                <a:lnTo>
                  <a:pt x="0" y="15687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242918" y="2957409"/>
            <a:ext cx="3802163" cy="1749462"/>
          </a:xfrm>
          <a:custGeom>
            <a:avLst/>
            <a:gdLst/>
            <a:ahLst/>
            <a:cxnLst/>
            <a:rect l="l" t="t" r="r" b="b"/>
            <a:pathLst>
              <a:path w="3802163" h="1749462">
                <a:moveTo>
                  <a:pt x="0" y="0"/>
                </a:moveTo>
                <a:lnTo>
                  <a:pt x="3802164" y="0"/>
                </a:lnTo>
                <a:lnTo>
                  <a:pt x="3802164" y="1749462"/>
                </a:lnTo>
                <a:lnTo>
                  <a:pt x="0" y="174946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857359" y="5049593"/>
            <a:ext cx="1556154" cy="607176"/>
          </a:xfrm>
          <a:custGeom>
            <a:avLst/>
            <a:gdLst/>
            <a:ahLst/>
            <a:cxnLst/>
            <a:rect l="l" t="t" r="r" b="b"/>
            <a:pathLst>
              <a:path w="1556154" h="607176">
                <a:moveTo>
                  <a:pt x="0" y="0"/>
                </a:moveTo>
                <a:lnTo>
                  <a:pt x="1556154" y="0"/>
                </a:lnTo>
                <a:lnTo>
                  <a:pt x="1556154" y="607176"/>
                </a:lnTo>
                <a:lnTo>
                  <a:pt x="0" y="6071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834996" y="5787576"/>
            <a:ext cx="1556154" cy="607176"/>
          </a:xfrm>
          <a:custGeom>
            <a:avLst/>
            <a:gdLst/>
            <a:ahLst/>
            <a:cxnLst/>
            <a:rect l="l" t="t" r="r" b="b"/>
            <a:pathLst>
              <a:path w="1556154" h="607176">
                <a:moveTo>
                  <a:pt x="0" y="0"/>
                </a:moveTo>
                <a:lnTo>
                  <a:pt x="1556154" y="0"/>
                </a:lnTo>
                <a:lnTo>
                  <a:pt x="1556154" y="607176"/>
                </a:lnTo>
                <a:lnTo>
                  <a:pt x="0" y="6071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857359" y="6503196"/>
            <a:ext cx="1556154" cy="607176"/>
          </a:xfrm>
          <a:custGeom>
            <a:avLst/>
            <a:gdLst/>
            <a:ahLst/>
            <a:cxnLst/>
            <a:rect l="l" t="t" r="r" b="b"/>
            <a:pathLst>
              <a:path w="1556154" h="607176">
                <a:moveTo>
                  <a:pt x="0" y="0"/>
                </a:moveTo>
                <a:lnTo>
                  <a:pt x="1556154" y="0"/>
                </a:lnTo>
                <a:lnTo>
                  <a:pt x="1556154" y="607176"/>
                </a:lnTo>
                <a:lnTo>
                  <a:pt x="0" y="6071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311090" y="362738"/>
            <a:ext cx="12683792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2 - L’expression de l’énergie emmagasinée dans une bobine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17979" y="1411937"/>
            <a:ext cx="15852042" cy="138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  <a:spcBef>
                <a:spcPct val="0"/>
              </a:spcBef>
            </a:pPr>
            <a:r>
              <a:rPr lang="en-US" sz="37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L'énergie magnétique emmagasinée dans une bobine d'inductance L parcourue par un courant électrique d'intensité i est donnée par la relation suivante 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639192" y="4944755"/>
            <a:ext cx="1306805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Avec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390327" y="4935230"/>
            <a:ext cx="9696897" cy="72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  <a:spcBef>
                <a:spcPct val="0"/>
              </a:spcBef>
            </a:pPr>
            <a:r>
              <a:rPr lang="en-US" sz="37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Em </a:t>
            </a:r>
            <a:r>
              <a:rPr lang="en-US" sz="37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:   énergie magnétique en (J).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635436" y="5643013"/>
            <a:ext cx="7997300" cy="72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  <a:spcBef>
                <a:spcPct val="0"/>
              </a:spcBef>
            </a:pPr>
            <a:r>
              <a:rPr lang="en-US" sz="37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 </a:t>
            </a:r>
            <a:r>
              <a:rPr lang="en-US" sz="37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:   inductance de la bobine en (H)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613958" y="6380493"/>
            <a:ext cx="9473266" cy="72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  <a:spcBef>
                <a:spcPct val="0"/>
              </a:spcBef>
            </a:pPr>
            <a:r>
              <a:rPr lang="en-US" sz="37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 </a:t>
            </a:r>
            <a:r>
              <a:rPr lang="en-US" sz="37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:   intensité du courant électrique en (A).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1039</Words>
  <Application>Microsoft Office PowerPoint</Application>
  <PresentationFormat>Personnalisé</PresentationFormat>
  <Paragraphs>114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1" baseType="lpstr">
      <vt:lpstr>Anton</vt:lpstr>
      <vt:lpstr>Times New Roman Italics</vt:lpstr>
      <vt:lpstr>Times New Roman Bold Italics</vt:lpstr>
      <vt:lpstr>Arial</vt:lpstr>
      <vt:lpstr>Times New Roman Bold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 2</dc:title>
  <dc:creator>hp</dc:creator>
  <cp:lastModifiedBy>hp</cp:lastModifiedBy>
  <cp:revision>2</cp:revision>
  <dcterms:created xsi:type="dcterms:W3CDTF">2006-08-16T00:00:00Z</dcterms:created>
  <dcterms:modified xsi:type="dcterms:W3CDTF">2024-07-24T17:46:46Z</dcterms:modified>
  <dc:identifier>DAGLzBPwWEo</dc:identifier>
</cp:coreProperties>
</file>