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Times New Roman Bold Italics" panose="020B0604020202020204" charset="0"/>
      <p:regular r:id="rId17"/>
    </p:embeddedFont>
    <p:embeddedFont>
      <p:font typeface="Times New Roman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Times New Roman" panose="02020603050405020304" pitchFamily="18" charset="0"/>
      <p:regular r:id="rId23"/>
    </p:embeddedFont>
    <p:embeddedFont>
      <p:font typeface="Barlow Condensed Heavy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gif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21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1.png"/><Relationship Id="rId17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6.sv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8.png"/><Relationship Id="rId18" Type="http://schemas.openxmlformats.org/officeDocument/2006/relationships/image" Target="../media/image30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17" Type="http://schemas.openxmlformats.org/officeDocument/2006/relationships/image" Target="../media/image20.png"/><Relationship Id="rId2" Type="http://schemas.openxmlformats.org/officeDocument/2006/relationships/image" Target="../media/image3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5.svg"/><Relationship Id="rId5" Type="http://schemas.openxmlformats.org/officeDocument/2006/relationships/image" Target="../media/image6.svg"/><Relationship Id="rId15" Type="http://schemas.openxmlformats.org/officeDocument/2006/relationships/image" Target="../media/image18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23.sv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2.svg"/><Relationship Id="rId2" Type="http://schemas.openxmlformats.org/officeDocument/2006/relationships/image" Target="../media/image3.pn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6.svg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25.sv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36.svg"/><Relationship Id="rId18" Type="http://schemas.openxmlformats.org/officeDocument/2006/relationships/image" Target="../media/image25.svg"/><Relationship Id="rId3" Type="http://schemas.openxmlformats.org/officeDocument/2006/relationships/image" Target="../media/image4.svg"/><Relationship Id="rId21" Type="http://schemas.openxmlformats.org/officeDocument/2006/relationships/image" Target="../media/image30.png"/><Relationship Id="rId7" Type="http://schemas.openxmlformats.org/officeDocument/2006/relationships/image" Target="../media/image8.svg"/><Relationship Id="rId12" Type="http://schemas.openxmlformats.org/officeDocument/2006/relationships/image" Target="../media/image25.png"/><Relationship Id="rId17" Type="http://schemas.openxmlformats.org/officeDocument/2006/relationships/image" Target="../media/image16.png"/><Relationship Id="rId2" Type="http://schemas.openxmlformats.org/officeDocument/2006/relationships/image" Target="../media/image3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4.png"/><Relationship Id="rId24" Type="http://schemas.openxmlformats.org/officeDocument/2006/relationships/image" Target="../media/image45.svg"/><Relationship Id="rId5" Type="http://schemas.openxmlformats.org/officeDocument/2006/relationships/image" Target="../media/image6.svg"/><Relationship Id="rId15" Type="http://schemas.openxmlformats.org/officeDocument/2006/relationships/image" Target="../media/image38.svg"/><Relationship Id="rId23" Type="http://schemas.openxmlformats.org/officeDocument/2006/relationships/image" Target="../media/image32.png"/><Relationship Id="rId10" Type="http://schemas.openxmlformats.org/officeDocument/2006/relationships/image" Target="../media/image23.png"/><Relationship Id="rId19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22.png"/><Relationship Id="rId14" Type="http://schemas.openxmlformats.org/officeDocument/2006/relationships/image" Target="../media/image26.png"/><Relationship Id="rId22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45.svg"/><Relationship Id="rId18" Type="http://schemas.openxmlformats.org/officeDocument/2006/relationships/image" Target="../media/image38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2.png"/><Relationship Id="rId17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37.png"/><Relationship Id="rId20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4.png"/><Relationship Id="rId5" Type="http://schemas.openxmlformats.org/officeDocument/2006/relationships/image" Target="../media/image6.svg"/><Relationship Id="rId15" Type="http://schemas.openxmlformats.org/officeDocument/2006/relationships/image" Target="../media/image36.png"/><Relationship Id="rId10" Type="http://schemas.openxmlformats.org/officeDocument/2006/relationships/image" Target="../media/image25.svg"/><Relationship Id="rId19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16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2.svg"/><Relationship Id="rId5" Type="http://schemas.openxmlformats.org/officeDocument/2006/relationships/image" Target="../media/image6.svg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30.svg"/><Relationship Id="rId1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8.svg"/><Relationship Id="rId5" Type="http://schemas.openxmlformats.org/officeDocument/2006/relationships/image" Target="../media/image6.svg"/><Relationship Id="rId15" Type="http://schemas.openxmlformats.org/officeDocument/2006/relationships/image" Target="../media/image45.svg"/><Relationship Id="rId10" Type="http://schemas.openxmlformats.org/officeDocument/2006/relationships/image" Target="../media/image43.png"/><Relationship Id="rId4" Type="http://schemas.openxmlformats.org/officeDocument/2006/relationships/image" Target="../media/image4.png"/><Relationship Id="rId9" Type="http://schemas.openxmlformats.org/officeDocument/2006/relationships/image" Target="../media/image30.svg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66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64.svg"/><Relationship Id="rId5" Type="http://schemas.openxmlformats.org/officeDocument/2006/relationships/image" Target="../media/image6.svg"/><Relationship Id="rId10" Type="http://schemas.openxmlformats.org/officeDocument/2006/relationships/image" Target="../media/image48.png"/><Relationship Id="rId4" Type="http://schemas.openxmlformats.org/officeDocument/2006/relationships/image" Target="../media/image4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20.png"/><Relationship Id="rId18" Type="http://schemas.openxmlformats.org/officeDocument/2006/relationships/image" Target="../media/image73.svg"/><Relationship Id="rId3" Type="http://schemas.openxmlformats.org/officeDocument/2006/relationships/image" Target="../media/image4.svg"/><Relationship Id="rId21" Type="http://schemas.openxmlformats.org/officeDocument/2006/relationships/image" Target="../media/image57.png"/><Relationship Id="rId7" Type="http://schemas.openxmlformats.org/officeDocument/2006/relationships/image" Target="../media/image8.svg"/><Relationship Id="rId12" Type="http://schemas.openxmlformats.org/officeDocument/2006/relationships/image" Target="../media/image53.png"/><Relationship Id="rId17" Type="http://schemas.openxmlformats.org/officeDocument/2006/relationships/image" Target="../media/image54.png"/><Relationship Id="rId2" Type="http://schemas.openxmlformats.org/officeDocument/2006/relationships/image" Target="../media/image3.png"/><Relationship Id="rId16" Type="http://schemas.openxmlformats.org/officeDocument/2006/relationships/image" Target="../media/image38.sv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0.svg"/><Relationship Id="rId5" Type="http://schemas.openxmlformats.org/officeDocument/2006/relationships/image" Target="../media/image6.svg"/><Relationship Id="rId15" Type="http://schemas.openxmlformats.org/officeDocument/2006/relationships/image" Target="../media/image26.png"/><Relationship Id="rId10" Type="http://schemas.openxmlformats.org/officeDocument/2006/relationships/image" Target="../media/image52.png"/><Relationship Id="rId19" Type="http://schemas.openxmlformats.org/officeDocument/2006/relationships/image" Target="../media/image55.png"/><Relationship Id="rId4" Type="http://schemas.openxmlformats.org/officeDocument/2006/relationships/image" Target="../media/image4.png"/><Relationship Id="rId9" Type="http://schemas.openxmlformats.org/officeDocument/2006/relationships/image" Target="../media/image51.png"/><Relationship Id="rId14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9.png"/><Relationship Id="rId18" Type="http://schemas.openxmlformats.org/officeDocument/2006/relationships/image" Target="../media/image61.png"/><Relationship Id="rId3" Type="http://schemas.openxmlformats.org/officeDocument/2006/relationships/image" Target="../media/image4.svg"/><Relationship Id="rId21" Type="http://schemas.openxmlformats.org/officeDocument/2006/relationships/image" Target="../media/image51.png"/><Relationship Id="rId7" Type="http://schemas.openxmlformats.org/officeDocument/2006/relationships/image" Target="../media/image8.svg"/><Relationship Id="rId12" Type="http://schemas.openxmlformats.org/officeDocument/2006/relationships/image" Target="../media/image58.png"/><Relationship Id="rId17" Type="http://schemas.openxmlformats.org/officeDocument/2006/relationships/image" Target="../media/image70.svg"/><Relationship Id="rId2" Type="http://schemas.openxmlformats.org/officeDocument/2006/relationships/image" Target="../media/image3.png"/><Relationship Id="rId16" Type="http://schemas.openxmlformats.org/officeDocument/2006/relationships/image" Target="../media/image52.png"/><Relationship Id="rId20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7.svg"/><Relationship Id="rId5" Type="http://schemas.openxmlformats.org/officeDocument/2006/relationships/image" Target="../media/image6.svg"/><Relationship Id="rId15" Type="http://schemas.openxmlformats.org/officeDocument/2006/relationships/image" Target="../media/image80.svg"/><Relationship Id="rId10" Type="http://schemas.openxmlformats.org/officeDocument/2006/relationships/image" Target="../media/image12.png"/><Relationship Id="rId19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58.svg"/><Relationship Id="rId1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87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65.png"/><Relationship Id="rId2" Type="http://schemas.openxmlformats.org/officeDocument/2006/relationships/image" Target="../media/image3.png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5.svg"/><Relationship Id="rId5" Type="http://schemas.openxmlformats.org/officeDocument/2006/relationships/image" Target="../media/image6.svg"/><Relationship Id="rId15" Type="http://schemas.openxmlformats.org/officeDocument/2006/relationships/image" Target="../media/image32.png"/><Relationship Id="rId10" Type="http://schemas.openxmlformats.org/officeDocument/2006/relationships/image" Target="../media/image64.png"/><Relationship Id="rId4" Type="http://schemas.openxmlformats.org/officeDocument/2006/relationships/image" Target="../media/image4.png"/><Relationship Id="rId9" Type="http://schemas.openxmlformats.org/officeDocument/2006/relationships/image" Target="../media/image63.png"/><Relationship Id="rId1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6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0.svg"/><Relationship Id="rId5" Type="http://schemas.openxmlformats.org/officeDocument/2006/relationships/image" Target="../media/image6.svg"/><Relationship Id="rId10" Type="http://schemas.openxmlformats.org/officeDocument/2006/relationships/image" Target="../media/image52.png"/><Relationship Id="rId4" Type="http://schemas.openxmlformats.org/officeDocument/2006/relationships/image" Target="../media/image4.png"/><Relationship Id="rId9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38.svg"/><Relationship Id="rId18" Type="http://schemas.openxmlformats.org/officeDocument/2006/relationships/image" Target="../media/image9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26.png"/><Relationship Id="rId17" Type="http://schemas.openxmlformats.org/officeDocument/2006/relationships/image" Target="../media/image75.png"/><Relationship Id="rId2" Type="http://schemas.openxmlformats.org/officeDocument/2006/relationships/image" Target="../media/image70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95.svg"/><Relationship Id="rId5" Type="http://schemas.openxmlformats.org/officeDocument/2006/relationships/image" Target="../media/image4.png"/><Relationship Id="rId15" Type="http://schemas.openxmlformats.org/officeDocument/2006/relationships/image" Target="../media/image67.png"/><Relationship Id="rId10" Type="http://schemas.openxmlformats.org/officeDocument/2006/relationships/image" Target="../media/image72.png"/><Relationship Id="rId19" Type="http://schemas.openxmlformats.org/officeDocument/2006/relationships/image" Target="../media/image76.png"/><Relationship Id="rId4" Type="http://schemas.openxmlformats.org/officeDocument/2006/relationships/image" Target="../media/image4.svg"/><Relationship Id="rId9" Type="http://schemas.openxmlformats.org/officeDocument/2006/relationships/image" Target="../media/image71.png"/><Relationship Id="rId1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54.png"/><Relationship Id="rId18" Type="http://schemas.openxmlformats.org/officeDocument/2006/relationships/image" Target="../media/image81.png"/><Relationship Id="rId3" Type="http://schemas.openxmlformats.org/officeDocument/2006/relationships/image" Target="../media/image4.svg"/><Relationship Id="rId21" Type="http://schemas.openxmlformats.org/officeDocument/2006/relationships/image" Target="../media/image74.png"/><Relationship Id="rId7" Type="http://schemas.openxmlformats.org/officeDocument/2006/relationships/image" Target="../media/image8.svg"/><Relationship Id="rId12" Type="http://schemas.openxmlformats.org/officeDocument/2006/relationships/image" Target="../media/image79.png"/><Relationship Id="rId17" Type="http://schemas.openxmlformats.org/officeDocument/2006/relationships/image" Target="../media/image85.svg"/><Relationship Id="rId2" Type="http://schemas.openxmlformats.org/officeDocument/2006/relationships/image" Target="../media/image3.png"/><Relationship Id="rId16" Type="http://schemas.openxmlformats.org/officeDocument/2006/relationships/image" Target="../media/image64.png"/><Relationship Id="rId20" Type="http://schemas.openxmlformats.org/officeDocument/2006/relationships/image" Target="../media/image10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8.png"/><Relationship Id="rId5" Type="http://schemas.openxmlformats.org/officeDocument/2006/relationships/image" Target="../media/image6.svg"/><Relationship Id="rId15" Type="http://schemas.openxmlformats.org/officeDocument/2006/relationships/image" Target="../media/image80.png"/><Relationship Id="rId10" Type="http://schemas.openxmlformats.org/officeDocument/2006/relationships/image" Target="../media/image77.png"/><Relationship Id="rId19" Type="http://schemas.openxmlformats.org/officeDocument/2006/relationships/image" Target="../media/image82.png"/><Relationship Id="rId4" Type="http://schemas.openxmlformats.org/officeDocument/2006/relationships/image" Target="../media/image4.png"/><Relationship Id="rId9" Type="http://schemas.openxmlformats.org/officeDocument/2006/relationships/image" Target="../media/image38.svg"/><Relationship Id="rId14" Type="http://schemas.openxmlformats.org/officeDocument/2006/relationships/image" Target="../media/image7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817320" y="790128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54087" r="-71977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994390" y="7755871"/>
            <a:ext cx="1588648" cy="835652"/>
            <a:chOff x="0" y="0"/>
            <a:chExt cx="4215665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15665" cy="2217502"/>
            </a:xfrm>
            <a:custGeom>
              <a:avLst/>
              <a:gdLst/>
              <a:ahLst/>
              <a:cxnLst/>
              <a:rect l="l" t="t" r="r" b="b"/>
              <a:pathLst>
                <a:path w="4215665" h="2217502">
                  <a:moveTo>
                    <a:pt x="4091205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91205" y="0"/>
                  </a:lnTo>
                  <a:cubicBezTo>
                    <a:pt x="4159785" y="0"/>
                    <a:pt x="4215665" y="55880"/>
                    <a:pt x="4215665" y="124460"/>
                  </a:cubicBezTo>
                  <a:lnTo>
                    <a:pt x="4215665" y="2093042"/>
                  </a:lnTo>
                  <a:cubicBezTo>
                    <a:pt x="4215665" y="2161622"/>
                    <a:pt x="4159785" y="2217502"/>
                    <a:pt x="4091205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322263" y="8173697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5416844" y="6489763"/>
            <a:ext cx="3367868" cy="3367868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2390422" y="3050246"/>
            <a:ext cx="5593142" cy="29364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720468" y="752475"/>
            <a:ext cx="4632268" cy="132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05"/>
              </a:lnSpc>
              <a:spcBef>
                <a:spcPct val="0"/>
              </a:spcBef>
            </a:pPr>
            <a:r>
              <a:rPr lang="en-US" sz="6932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Chapitre 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46362" y="3598923"/>
            <a:ext cx="5281261" cy="151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69"/>
              </a:lnSpc>
              <a:spcBef>
                <a:spcPct val="0"/>
              </a:spcBef>
            </a:pPr>
            <a:r>
              <a:rPr lang="en-US" sz="7978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Dipôle RC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94390" y="7905111"/>
            <a:ext cx="1588648" cy="470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0"/>
              </a:lnSpc>
              <a:spcBef>
                <a:spcPct val="0"/>
              </a:spcBef>
            </a:pPr>
            <a:r>
              <a:rPr lang="en-US" sz="2493">
                <a:solidFill>
                  <a:srgbClr val="003D2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83564" y="69181"/>
            <a:ext cx="4632268" cy="1194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25"/>
              </a:lnSpc>
              <a:spcBef>
                <a:spcPct val="0"/>
              </a:spcBef>
            </a:pPr>
            <a:r>
              <a:rPr lang="en-US" sz="6232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électricité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1603278"/>
            <a:ext cx="4425068" cy="676013"/>
          </a:xfrm>
          <a:custGeom>
            <a:avLst/>
            <a:gdLst/>
            <a:ahLst/>
            <a:cxnLst/>
            <a:rect l="l" t="t" r="r" b="b"/>
            <a:pathLst>
              <a:path w="4425068" h="676013">
                <a:moveTo>
                  <a:pt x="0" y="0"/>
                </a:moveTo>
                <a:lnTo>
                  <a:pt x="4425068" y="0"/>
                </a:lnTo>
                <a:lnTo>
                  <a:pt x="4425068" y="676013"/>
                </a:lnTo>
                <a:lnTo>
                  <a:pt x="0" y="6760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113020" r="-4108" b="-5287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301040" y="7709359"/>
            <a:ext cx="5000462" cy="1962464"/>
          </a:xfrm>
          <a:custGeom>
            <a:avLst/>
            <a:gdLst/>
            <a:ahLst/>
            <a:cxnLst/>
            <a:rect l="l" t="t" r="r" b="b"/>
            <a:pathLst>
              <a:path w="5000462" h="1962464">
                <a:moveTo>
                  <a:pt x="0" y="0"/>
                </a:moveTo>
                <a:lnTo>
                  <a:pt x="5000463" y="0"/>
                </a:lnTo>
                <a:lnTo>
                  <a:pt x="5000463" y="1962464"/>
                </a:lnTo>
                <a:lnTo>
                  <a:pt x="0" y="19624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0592" t="-8245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301040" y="5583080"/>
            <a:ext cx="4686051" cy="1665922"/>
          </a:xfrm>
          <a:custGeom>
            <a:avLst/>
            <a:gdLst/>
            <a:ahLst/>
            <a:cxnLst/>
            <a:rect l="l" t="t" r="r" b="b"/>
            <a:pathLst>
              <a:path w="4686051" h="1665922">
                <a:moveTo>
                  <a:pt x="0" y="0"/>
                </a:moveTo>
                <a:lnTo>
                  <a:pt x="4686051" y="0"/>
                </a:lnTo>
                <a:lnTo>
                  <a:pt x="4686051" y="1665922"/>
                </a:lnTo>
                <a:lnTo>
                  <a:pt x="0" y="1665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371" t="-608" r="-42156" b="-12075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692417" y="6237866"/>
            <a:ext cx="5862246" cy="3258771"/>
          </a:xfrm>
          <a:custGeom>
            <a:avLst/>
            <a:gdLst/>
            <a:ahLst/>
            <a:cxnLst/>
            <a:rect l="l" t="t" r="r" b="b"/>
            <a:pathLst>
              <a:path w="5862246" h="3258771">
                <a:moveTo>
                  <a:pt x="0" y="0"/>
                </a:moveTo>
                <a:lnTo>
                  <a:pt x="5862246" y="0"/>
                </a:lnTo>
                <a:lnTo>
                  <a:pt x="5862246" y="3258771"/>
                </a:lnTo>
                <a:lnTo>
                  <a:pt x="0" y="32587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3576" t="-23574" r="-5706" b="-4772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38057" y="5599763"/>
            <a:ext cx="6550243" cy="649174"/>
          </a:xfrm>
          <a:custGeom>
            <a:avLst/>
            <a:gdLst/>
            <a:ahLst/>
            <a:cxnLst/>
            <a:rect l="l" t="t" r="r" b="b"/>
            <a:pathLst>
              <a:path w="6550243" h="649174">
                <a:moveTo>
                  <a:pt x="0" y="0"/>
                </a:moveTo>
                <a:lnTo>
                  <a:pt x="6550243" y="0"/>
                </a:lnTo>
                <a:lnTo>
                  <a:pt x="6550243" y="649174"/>
                </a:lnTo>
                <a:lnTo>
                  <a:pt x="0" y="64917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t="-232709" r="-188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26447" y="7534763"/>
            <a:ext cx="2463865" cy="578692"/>
          </a:xfrm>
          <a:custGeom>
            <a:avLst/>
            <a:gdLst/>
            <a:ahLst/>
            <a:cxnLst/>
            <a:rect l="l" t="t" r="r" b="b"/>
            <a:pathLst>
              <a:path w="2463865" h="578692">
                <a:moveTo>
                  <a:pt x="0" y="0"/>
                </a:moveTo>
                <a:lnTo>
                  <a:pt x="2463864" y="0"/>
                </a:lnTo>
                <a:lnTo>
                  <a:pt x="2463864" y="578692"/>
                </a:lnTo>
                <a:lnTo>
                  <a:pt x="0" y="5786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t="-69096" r="-55528" b="-106612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844882" y="5378958"/>
            <a:ext cx="1711568" cy="1717814"/>
          </a:xfrm>
          <a:custGeom>
            <a:avLst/>
            <a:gdLst/>
            <a:ahLst/>
            <a:cxnLst/>
            <a:rect l="l" t="t" r="r" b="b"/>
            <a:pathLst>
              <a:path w="1711568" h="1717814">
                <a:moveTo>
                  <a:pt x="0" y="0"/>
                </a:moveTo>
                <a:lnTo>
                  <a:pt x="1711567" y="0"/>
                </a:lnTo>
                <a:lnTo>
                  <a:pt x="1711567" y="1717815"/>
                </a:lnTo>
                <a:lnTo>
                  <a:pt x="0" y="171781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505321" y="370085"/>
            <a:ext cx="11602398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Introduction(Définitions)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68231" y="1516525"/>
            <a:ext cx="14086432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251A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Dipôle RC</a:t>
            </a:r>
            <a:r>
              <a:rPr lang="en-US" sz="34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:   association en série d’un </a:t>
            </a:r>
            <a:r>
              <a:rPr lang="en-US" sz="3499">
                <a:solidFill>
                  <a:srgbClr val="5CE1E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conducteur ohmique</a:t>
            </a:r>
            <a:r>
              <a:rPr lang="en-US" sz="34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résistance R et d’un</a:t>
            </a:r>
            <a:r>
              <a:rPr lang="en-US" sz="3499">
                <a:solidFill>
                  <a:srgbClr val="5CE1E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condensateur</a:t>
            </a:r>
            <a:r>
              <a:rPr lang="en-US" sz="34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capacité C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72870" y="2798603"/>
            <a:ext cx="13351539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Conducteur ohmique ( Rappel)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51475" y="3786029"/>
            <a:ext cx="14536824" cy="128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 conducteur sohmique est un dipôle vérifiant la loi d'ohm . la tension a ses bornes est proportionnelle a l'intensité du courant qui le traverse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458780" y="5554505"/>
            <a:ext cx="6329520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u="sng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caractéristique d'un conducteur ohmique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20332" y="7425646"/>
            <a:ext cx="2169980" cy="6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u="sng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Loi d'ohm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645552">
            <a:off x="14182615" y="324316"/>
            <a:ext cx="1761467" cy="1447606"/>
          </a:xfrm>
          <a:custGeom>
            <a:avLst/>
            <a:gdLst/>
            <a:ahLst/>
            <a:cxnLst/>
            <a:rect l="l" t="t" r="r" b="b"/>
            <a:pathLst>
              <a:path w="1761467" h="1447606">
                <a:moveTo>
                  <a:pt x="0" y="0"/>
                </a:moveTo>
                <a:lnTo>
                  <a:pt x="1761467" y="0"/>
                </a:lnTo>
                <a:lnTo>
                  <a:pt x="1761467" y="1447606"/>
                </a:lnTo>
                <a:lnTo>
                  <a:pt x="0" y="144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626693" y="3531000"/>
            <a:ext cx="2643051" cy="1803155"/>
          </a:xfrm>
          <a:custGeom>
            <a:avLst/>
            <a:gdLst/>
            <a:ahLst/>
            <a:cxnLst/>
            <a:rect l="l" t="t" r="r" b="b"/>
            <a:pathLst>
              <a:path w="2643051" h="1803155">
                <a:moveTo>
                  <a:pt x="0" y="0"/>
                </a:moveTo>
                <a:lnTo>
                  <a:pt x="2643051" y="0"/>
                </a:lnTo>
                <a:lnTo>
                  <a:pt x="2643051" y="1803155"/>
                </a:lnTo>
                <a:lnTo>
                  <a:pt x="0" y="18031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r="-11079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626693" y="3715842"/>
            <a:ext cx="2569283" cy="1433472"/>
          </a:xfrm>
          <a:custGeom>
            <a:avLst/>
            <a:gdLst/>
            <a:ahLst/>
            <a:cxnLst/>
            <a:rect l="l" t="t" r="r" b="b"/>
            <a:pathLst>
              <a:path w="2569283" h="1433472">
                <a:moveTo>
                  <a:pt x="0" y="0"/>
                </a:moveTo>
                <a:lnTo>
                  <a:pt x="2569283" y="0"/>
                </a:lnTo>
                <a:lnTo>
                  <a:pt x="2569283" y="1433471"/>
                </a:lnTo>
                <a:lnTo>
                  <a:pt x="0" y="14334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73087" y="5244652"/>
            <a:ext cx="3676497" cy="701171"/>
          </a:xfrm>
          <a:custGeom>
            <a:avLst/>
            <a:gdLst/>
            <a:ahLst/>
            <a:cxnLst/>
            <a:rect l="l" t="t" r="r" b="b"/>
            <a:pathLst>
              <a:path w="3676497" h="701171">
                <a:moveTo>
                  <a:pt x="0" y="0"/>
                </a:moveTo>
                <a:lnTo>
                  <a:pt x="3676496" y="0"/>
                </a:lnTo>
                <a:lnTo>
                  <a:pt x="3676496" y="701171"/>
                </a:lnTo>
                <a:lnTo>
                  <a:pt x="0" y="7011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t="-104669" r="-41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073087" y="7520547"/>
            <a:ext cx="2572338" cy="1434910"/>
          </a:xfrm>
          <a:custGeom>
            <a:avLst/>
            <a:gdLst/>
            <a:ahLst/>
            <a:cxnLst/>
            <a:rect l="l" t="t" r="r" b="b"/>
            <a:pathLst>
              <a:path w="2572338" h="1434910">
                <a:moveTo>
                  <a:pt x="0" y="0"/>
                </a:moveTo>
                <a:lnTo>
                  <a:pt x="2572338" y="0"/>
                </a:lnTo>
                <a:lnTo>
                  <a:pt x="2572338" y="1434909"/>
                </a:lnTo>
                <a:lnTo>
                  <a:pt x="0" y="143490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14891" t="-160558" r="-183564" b="-342914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627046" y="7520547"/>
            <a:ext cx="2826986" cy="1434910"/>
          </a:xfrm>
          <a:custGeom>
            <a:avLst/>
            <a:gdLst/>
            <a:ahLst/>
            <a:cxnLst/>
            <a:rect l="l" t="t" r="r" b="b"/>
            <a:pathLst>
              <a:path w="2826986" h="1434910">
                <a:moveTo>
                  <a:pt x="0" y="0"/>
                </a:moveTo>
                <a:lnTo>
                  <a:pt x="2826986" y="0"/>
                </a:lnTo>
                <a:lnTo>
                  <a:pt x="2826986" y="1434909"/>
                </a:lnTo>
                <a:lnTo>
                  <a:pt x="0" y="143490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5926350" y="8082522"/>
            <a:ext cx="605912" cy="322171"/>
          </a:xfrm>
          <a:custGeom>
            <a:avLst/>
            <a:gdLst/>
            <a:ahLst/>
            <a:cxnLst/>
            <a:rect l="l" t="t" r="r" b="b"/>
            <a:pathLst>
              <a:path w="605912" h="322171">
                <a:moveTo>
                  <a:pt x="605912" y="0"/>
                </a:moveTo>
                <a:lnTo>
                  <a:pt x="0" y="0"/>
                </a:lnTo>
                <a:lnTo>
                  <a:pt x="0" y="322171"/>
                </a:lnTo>
                <a:lnTo>
                  <a:pt x="605912" y="322171"/>
                </a:lnTo>
                <a:lnTo>
                  <a:pt x="605912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235159" y="7681088"/>
            <a:ext cx="605912" cy="322171"/>
          </a:xfrm>
          <a:custGeom>
            <a:avLst/>
            <a:gdLst/>
            <a:ahLst/>
            <a:cxnLst/>
            <a:rect l="l" t="t" r="r" b="b"/>
            <a:pathLst>
              <a:path w="605912" h="322171">
                <a:moveTo>
                  <a:pt x="0" y="0"/>
                </a:moveTo>
                <a:lnTo>
                  <a:pt x="605912" y="0"/>
                </a:lnTo>
                <a:lnTo>
                  <a:pt x="605912" y="322171"/>
                </a:lnTo>
                <a:lnTo>
                  <a:pt x="0" y="32217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235159" y="8500319"/>
            <a:ext cx="605912" cy="322171"/>
          </a:xfrm>
          <a:custGeom>
            <a:avLst/>
            <a:gdLst/>
            <a:ahLst/>
            <a:cxnLst/>
            <a:rect l="l" t="t" r="r" b="b"/>
            <a:pathLst>
              <a:path w="605912" h="322171">
                <a:moveTo>
                  <a:pt x="0" y="0"/>
                </a:moveTo>
                <a:lnTo>
                  <a:pt x="605912" y="0"/>
                </a:lnTo>
                <a:lnTo>
                  <a:pt x="605912" y="322171"/>
                </a:lnTo>
                <a:lnTo>
                  <a:pt x="0" y="32217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350626" y="6278401"/>
            <a:ext cx="14206812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L’intensité i du courant est le débit de charge électrique, circulant dans le circuit par unité de temps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38469" y="85993"/>
            <a:ext cx="4505531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_- Le condensateur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44882" y="1641632"/>
            <a:ext cx="13904702" cy="172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 condensateur est un dipôle constitué de deux armatures métalliques parallèles, placées à des potentiels différents et séparées par un isolant ou un diélectrique.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134544" y="5231064"/>
            <a:ext cx="1627349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Symbole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42650" y="3474878"/>
            <a:ext cx="9968793" cy="172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Nous admettrons qu'à chaque instant, les armatures A et B portent des charges électriques opposées, de mêmes valeurs absolues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31566" y="4729634"/>
            <a:ext cx="2119338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qA = - qB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75917" y="897157"/>
            <a:ext cx="5042246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Définition 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240102" y="5419880"/>
            <a:ext cx="7054926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Charge électrique et intensité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259172" y="7958697"/>
            <a:ext cx="572394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(A)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41071" y="7478001"/>
            <a:ext cx="572394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(C)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012951" y="8280868"/>
            <a:ext cx="572394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626693" y="3531000"/>
            <a:ext cx="2643051" cy="1803155"/>
          </a:xfrm>
          <a:custGeom>
            <a:avLst/>
            <a:gdLst/>
            <a:ahLst/>
            <a:cxnLst/>
            <a:rect l="l" t="t" r="r" b="b"/>
            <a:pathLst>
              <a:path w="2643051" h="1803155">
                <a:moveTo>
                  <a:pt x="0" y="0"/>
                </a:moveTo>
                <a:lnTo>
                  <a:pt x="2643051" y="0"/>
                </a:lnTo>
                <a:lnTo>
                  <a:pt x="2643051" y="1803155"/>
                </a:lnTo>
                <a:lnTo>
                  <a:pt x="0" y="18031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r="-11079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626693" y="3715842"/>
            <a:ext cx="2569283" cy="1433472"/>
          </a:xfrm>
          <a:custGeom>
            <a:avLst/>
            <a:gdLst/>
            <a:ahLst/>
            <a:cxnLst/>
            <a:rect l="l" t="t" r="r" b="b"/>
            <a:pathLst>
              <a:path w="2569283" h="1433472">
                <a:moveTo>
                  <a:pt x="0" y="0"/>
                </a:moveTo>
                <a:lnTo>
                  <a:pt x="2569283" y="0"/>
                </a:lnTo>
                <a:lnTo>
                  <a:pt x="2569283" y="1433471"/>
                </a:lnTo>
                <a:lnTo>
                  <a:pt x="0" y="14334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73087" y="5244652"/>
            <a:ext cx="3676497" cy="701171"/>
          </a:xfrm>
          <a:custGeom>
            <a:avLst/>
            <a:gdLst/>
            <a:ahLst/>
            <a:cxnLst/>
            <a:rect l="l" t="t" r="r" b="b"/>
            <a:pathLst>
              <a:path w="3676497" h="701171">
                <a:moveTo>
                  <a:pt x="0" y="0"/>
                </a:moveTo>
                <a:lnTo>
                  <a:pt x="3676496" y="0"/>
                </a:lnTo>
                <a:lnTo>
                  <a:pt x="3676496" y="701171"/>
                </a:lnTo>
                <a:lnTo>
                  <a:pt x="0" y="70117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t="-104669" r="-41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73087" y="7520547"/>
            <a:ext cx="2572338" cy="1434910"/>
          </a:xfrm>
          <a:custGeom>
            <a:avLst/>
            <a:gdLst/>
            <a:ahLst/>
            <a:cxnLst/>
            <a:rect l="l" t="t" r="r" b="b"/>
            <a:pathLst>
              <a:path w="2572338" h="1434910">
                <a:moveTo>
                  <a:pt x="0" y="0"/>
                </a:moveTo>
                <a:lnTo>
                  <a:pt x="2572338" y="0"/>
                </a:lnTo>
                <a:lnTo>
                  <a:pt x="2572338" y="1434909"/>
                </a:lnTo>
                <a:lnTo>
                  <a:pt x="0" y="143490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14891" t="-160558" r="-183564" b="-34291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627046" y="7520547"/>
            <a:ext cx="2826986" cy="1434910"/>
          </a:xfrm>
          <a:custGeom>
            <a:avLst/>
            <a:gdLst/>
            <a:ahLst/>
            <a:cxnLst/>
            <a:rect l="l" t="t" r="r" b="b"/>
            <a:pathLst>
              <a:path w="2826986" h="1434910">
                <a:moveTo>
                  <a:pt x="0" y="0"/>
                </a:moveTo>
                <a:lnTo>
                  <a:pt x="2826986" y="0"/>
                </a:lnTo>
                <a:lnTo>
                  <a:pt x="2826986" y="1434909"/>
                </a:lnTo>
                <a:lnTo>
                  <a:pt x="0" y="143490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5926350" y="8082522"/>
            <a:ext cx="605912" cy="322171"/>
          </a:xfrm>
          <a:custGeom>
            <a:avLst/>
            <a:gdLst/>
            <a:ahLst/>
            <a:cxnLst/>
            <a:rect l="l" t="t" r="r" b="b"/>
            <a:pathLst>
              <a:path w="605912" h="322171">
                <a:moveTo>
                  <a:pt x="605912" y="0"/>
                </a:moveTo>
                <a:lnTo>
                  <a:pt x="0" y="0"/>
                </a:lnTo>
                <a:lnTo>
                  <a:pt x="0" y="322171"/>
                </a:lnTo>
                <a:lnTo>
                  <a:pt x="605912" y="322171"/>
                </a:lnTo>
                <a:lnTo>
                  <a:pt x="605912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350626" y="6278401"/>
            <a:ext cx="14206812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L’intensité i du courant est le débit de charge électrique, circulant dans le circuit par unité de temps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38469" y="85993"/>
            <a:ext cx="4505531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_- Le condensateur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44882" y="1641632"/>
            <a:ext cx="13904702" cy="172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 condensateur est un dipôle constitué de deux armatures métalliques parallèles, placées à des potentiels différents et séparées par un isolant ou un diélectrique.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34544" y="5231064"/>
            <a:ext cx="1627349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Symbole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42650" y="3474878"/>
            <a:ext cx="9968793" cy="172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Nous admettrons qu'à chaque instant, les armatures A et B portent des charges électriques opposées, de mêmes valeurs absolues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31566" y="4729634"/>
            <a:ext cx="2119338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qA = - qB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375917" y="897157"/>
            <a:ext cx="5042246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Définition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240102" y="5419880"/>
            <a:ext cx="7054926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Charge électrique et intensité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259172" y="7958697"/>
            <a:ext cx="572394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(A)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41071" y="7478001"/>
            <a:ext cx="572394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(C)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012951" y="8280868"/>
            <a:ext cx="572394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(S)</a:t>
            </a:r>
          </a:p>
        </p:txBody>
      </p:sp>
      <p:sp>
        <p:nvSpPr>
          <p:cNvPr id="27" name="Freeform 27"/>
          <p:cNvSpPr/>
          <p:nvPr/>
        </p:nvSpPr>
        <p:spPr>
          <a:xfrm>
            <a:off x="9235159" y="7681088"/>
            <a:ext cx="605912" cy="322171"/>
          </a:xfrm>
          <a:custGeom>
            <a:avLst/>
            <a:gdLst/>
            <a:ahLst/>
            <a:cxnLst/>
            <a:rect l="l" t="t" r="r" b="b"/>
            <a:pathLst>
              <a:path w="605912" h="322171">
                <a:moveTo>
                  <a:pt x="0" y="0"/>
                </a:moveTo>
                <a:lnTo>
                  <a:pt x="605912" y="0"/>
                </a:lnTo>
                <a:lnTo>
                  <a:pt x="605912" y="322171"/>
                </a:lnTo>
                <a:lnTo>
                  <a:pt x="0" y="32217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9235159" y="8500319"/>
            <a:ext cx="605912" cy="322171"/>
          </a:xfrm>
          <a:custGeom>
            <a:avLst/>
            <a:gdLst/>
            <a:ahLst/>
            <a:cxnLst/>
            <a:rect l="l" t="t" r="r" b="b"/>
            <a:pathLst>
              <a:path w="605912" h="322171">
                <a:moveTo>
                  <a:pt x="0" y="0"/>
                </a:moveTo>
                <a:lnTo>
                  <a:pt x="605912" y="0"/>
                </a:lnTo>
                <a:lnTo>
                  <a:pt x="605912" y="322171"/>
                </a:lnTo>
                <a:lnTo>
                  <a:pt x="0" y="32217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303697" y="1316974"/>
            <a:ext cx="9695275" cy="1215115"/>
          </a:xfrm>
          <a:custGeom>
            <a:avLst/>
            <a:gdLst/>
            <a:ahLst/>
            <a:cxnLst/>
            <a:rect l="l" t="t" r="r" b="b"/>
            <a:pathLst>
              <a:path w="9695275" h="1215115">
                <a:moveTo>
                  <a:pt x="0" y="0"/>
                </a:moveTo>
                <a:lnTo>
                  <a:pt x="9695275" y="0"/>
                </a:lnTo>
                <a:lnTo>
                  <a:pt x="9695275" y="1215115"/>
                </a:lnTo>
                <a:lnTo>
                  <a:pt x="0" y="12151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755" t="-529957" r="-73023" b="-1714543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394042" y="1434505"/>
            <a:ext cx="1143755" cy="982284"/>
          </a:xfrm>
          <a:custGeom>
            <a:avLst/>
            <a:gdLst/>
            <a:ahLst/>
            <a:cxnLst/>
            <a:rect l="l" t="t" r="r" b="b"/>
            <a:pathLst>
              <a:path w="1143755" h="982284">
                <a:moveTo>
                  <a:pt x="0" y="0"/>
                </a:moveTo>
                <a:lnTo>
                  <a:pt x="1143755" y="0"/>
                </a:lnTo>
                <a:lnTo>
                  <a:pt x="1143755" y="982284"/>
                </a:lnTo>
                <a:lnTo>
                  <a:pt x="0" y="9822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537797" y="1432274"/>
            <a:ext cx="1618380" cy="984515"/>
          </a:xfrm>
          <a:custGeom>
            <a:avLst/>
            <a:gdLst/>
            <a:ahLst/>
            <a:cxnLst/>
            <a:rect l="l" t="t" r="r" b="b"/>
            <a:pathLst>
              <a:path w="1618380" h="984515">
                <a:moveTo>
                  <a:pt x="0" y="0"/>
                </a:moveTo>
                <a:lnTo>
                  <a:pt x="1618380" y="0"/>
                </a:lnTo>
                <a:lnTo>
                  <a:pt x="1618380" y="984515"/>
                </a:lnTo>
                <a:lnTo>
                  <a:pt x="0" y="9845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984606" y="5162119"/>
            <a:ext cx="3032774" cy="1636287"/>
          </a:xfrm>
          <a:custGeom>
            <a:avLst/>
            <a:gdLst/>
            <a:ahLst/>
            <a:cxnLst/>
            <a:rect l="l" t="t" r="r" b="b"/>
            <a:pathLst>
              <a:path w="3032774" h="1636287">
                <a:moveTo>
                  <a:pt x="0" y="0"/>
                </a:moveTo>
                <a:lnTo>
                  <a:pt x="3032774" y="0"/>
                </a:lnTo>
                <a:lnTo>
                  <a:pt x="3032774" y="1636288"/>
                </a:lnTo>
                <a:lnTo>
                  <a:pt x="0" y="1636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391833" y="5343094"/>
            <a:ext cx="5070295" cy="1069371"/>
          </a:xfrm>
          <a:custGeom>
            <a:avLst/>
            <a:gdLst/>
            <a:ahLst/>
            <a:cxnLst/>
            <a:rect l="l" t="t" r="r" b="b"/>
            <a:pathLst>
              <a:path w="5070295" h="1069371">
                <a:moveTo>
                  <a:pt x="0" y="0"/>
                </a:moveTo>
                <a:lnTo>
                  <a:pt x="5070295" y="0"/>
                </a:lnTo>
                <a:lnTo>
                  <a:pt x="5070295" y="1069372"/>
                </a:lnTo>
                <a:lnTo>
                  <a:pt x="0" y="10693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861117" y="5659225"/>
            <a:ext cx="682991" cy="530250"/>
          </a:xfrm>
          <a:custGeom>
            <a:avLst/>
            <a:gdLst/>
            <a:ahLst/>
            <a:cxnLst/>
            <a:rect l="l" t="t" r="r" b="b"/>
            <a:pathLst>
              <a:path w="682991" h="530250">
                <a:moveTo>
                  <a:pt x="0" y="0"/>
                </a:moveTo>
                <a:lnTo>
                  <a:pt x="682991" y="0"/>
                </a:lnTo>
                <a:lnTo>
                  <a:pt x="682991" y="530250"/>
                </a:lnTo>
                <a:lnTo>
                  <a:pt x="0" y="530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747610" y="5273938"/>
            <a:ext cx="2208468" cy="1138527"/>
          </a:xfrm>
          <a:custGeom>
            <a:avLst/>
            <a:gdLst/>
            <a:ahLst/>
            <a:cxnLst/>
            <a:rect l="l" t="t" r="r" b="b"/>
            <a:pathLst>
              <a:path w="2208468" h="1138527">
                <a:moveTo>
                  <a:pt x="0" y="0"/>
                </a:moveTo>
                <a:lnTo>
                  <a:pt x="2208469" y="0"/>
                </a:lnTo>
                <a:lnTo>
                  <a:pt x="2208469" y="1138528"/>
                </a:lnTo>
                <a:lnTo>
                  <a:pt x="0" y="113852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820781" y="457649"/>
            <a:ext cx="13498276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relation entre la tension Uc et la charge  q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122208" y="1560358"/>
            <a:ext cx="943393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23871" y="2646389"/>
            <a:ext cx="7054926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c-Association des condensateur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44882" y="3260927"/>
            <a:ext cx="5355378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Condensateurs en parallèle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82001" y="3919423"/>
            <a:ext cx="14474176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Condensateurs en parallèle : plusieurs condensateurs en parallèle se comportent comme un unique condensateur de capacité équivalente à Céq telle que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79783" y="5513607"/>
            <a:ext cx="4400536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Céq = C1 +C2+……. Cn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58703" y="7047937"/>
            <a:ext cx="8515336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deux condensateurs C1 et C2 en parallèle :</a:t>
            </a:r>
          </a:p>
        </p:txBody>
      </p:sp>
      <p:sp>
        <p:nvSpPr>
          <p:cNvPr id="24" name="Freeform 24"/>
          <p:cNvSpPr/>
          <p:nvPr/>
        </p:nvSpPr>
        <p:spPr>
          <a:xfrm>
            <a:off x="4209715" y="7897514"/>
            <a:ext cx="2490473" cy="1673484"/>
          </a:xfrm>
          <a:custGeom>
            <a:avLst/>
            <a:gdLst/>
            <a:ahLst/>
            <a:cxnLst/>
            <a:rect l="l" t="t" r="r" b="b"/>
            <a:pathLst>
              <a:path w="2490473" h="1673484">
                <a:moveTo>
                  <a:pt x="0" y="0"/>
                </a:moveTo>
                <a:lnTo>
                  <a:pt x="2490473" y="0"/>
                </a:lnTo>
                <a:lnTo>
                  <a:pt x="2490473" y="1673484"/>
                </a:lnTo>
                <a:lnTo>
                  <a:pt x="0" y="167348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 t="-9374" r="-127090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131762" y="7933420"/>
            <a:ext cx="2140063" cy="1438024"/>
          </a:xfrm>
          <a:custGeom>
            <a:avLst/>
            <a:gdLst/>
            <a:ahLst/>
            <a:cxnLst/>
            <a:rect l="l" t="t" r="r" b="b"/>
            <a:pathLst>
              <a:path w="2140063" h="1438024">
                <a:moveTo>
                  <a:pt x="0" y="0"/>
                </a:moveTo>
                <a:lnTo>
                  <a:pt x="2140063" y="0"/>
                </a:lnTo>
                <a:lnTo>
                  <a:pt x="2140063" y="1438024"/>
                </a:lnTo>
                <a:lnTo>
                  <a:pt x="0" y="143802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 t="-9374" r="-127090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8131762" y="8097068"/>
            <a:ext cx="2082791" cy="1274376"/>
          </a:xfrm>
          <a:custGeom>
            <a:avLst/>
            <a:gdLst/>
            <a:ahLst/>
            <a:cxnLst/>
            <a:rect l="l" t="t" r="r" b="b"/>
            <a:pathLst>
              <a:path w="2082791" h="1274376">
                <a:moveTo>
                  <a:pt x="0" y="0"/>
                </a:moveTo>
                <a:lnTo>
                  <a:pt x="2082790" y="0"/>
                </a:lnTo>
                <a:lnTo>
                  <a:pt x="2082790" y="1274376"/>
                </a:lnTo>
                <a:lnTo>
                  <a:pt x="0" y="127437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4128695" y="8140695"/>
            <a:ext cx="2652512" cy="1187122"/>
          </a:xfrm>
          <a:custGeom>
            <a:avLst/>
            <a:gdLst/>
            <a:ahLst/>
            <a:cxnLst/>
            <a:rect l="l" t="t" r="r" b="b"/>
            <a:pathLst>
              <a:path w="2652512" h="1187122">
                <a:moveTo>
                  <a:pt x="0" y="0"/>
                </a:moveTo>
                <a:lnTo>
                  <a:pt x="2652512" y="0"/>
                </a:lnTo>
                <a:lnTo>
                  <a:pt x="2652512" y="1187122"/>
                </a:lnTo>
                <a:lnTo>
                  <a:pt x="0" y="118712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r="-6093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4973423" y="7867251"/>
            <a:ext cx="883927" cy="448905"/>
          </a:xfrm>
          <a:custGeom>
            <a:avLst/>
            <a:gdLst/>
            <a:ahLst/>
            <a:cxnLst/>
            <a:rect l="l" t="t" r="r" b="b"/>
            <a:pathLst>
              <a:path w="883927" h="448905">
                <a:moveTo>
                  <a:pt x="0" y="0"/>
                </a:moveTo>
                <a:lnTo>
                  <a:pt x="883927" y="0"/>
                </a:lnTo>
                <a:lnTo>
                  <a:pt x="883927" y="448906"/>
                </a:lnTo>
                <a:lnTo>
                  <a:pt x="0" y="44890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4894562" y="9034907"/>
            <a:ext cx="1282410" cy="524868"/>
          </a:xfrm>
          <a:custGeom>
            <a:avLst/>
            <a:gdLst/>
            <a:ahLst/>
            <a:cxnLst/>
            <a:rect l="l" t="t" r="r" b="b"/>
            <a:pathLst>
              <a:path w="1282410" h="524868">
                <a:moveTo>
                  <a:pt x="0" y="0"/>
                </a:moveTo>
                <a:lnTo>
                  <a:pt x="1282410" y="0"/>
                </a:lnTo>
                <a:lnTo>
                  <a:pt x="1282410" y="524868"/>
                </a:lnTo>
                <a:lnTo>
                  <a:pt x="0" y="524868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7034432" y="8454859"/>
            <a:ext cx="657522" cy="395145"/>
          </a:xfrm>
          <a:custGeom>
            <a:avLst/>
            <a:gdLst/>
            <a:ahLst/>
            <a:cxnLst/>
            <a:rect l="l" t="t" r="r" b="b"/>
            <a:pathLst>
              <a:path w="657522" h="395145">
                <a:moveTo>
                  <a:pt x="0" y="0"/>
                </a:moveTo>
                <a:lnTo>
                  <a:pt x="657522" y="0"/>
                </a:lnTo>
                <a:lnTo>
                  <a:pt x="657522" y="395145"/>
                </a:lnTo>
                <a:lnTo>
                  <a:pt x="0" y="39514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2263415" y="8349404"/>
            <a:ext cx="3033503" cy="639793"/>
          </a:xfrm>
          <a:custGeom>
            <a:avLst/>
            <a:gdLst/>
            <a:ahLst/>
            <a:cxnLst/>
            <a:rect l="l" t="t" r="r" b="b"/>
            <a:pathLst>
              <a:path w="3033503" h="639793">
                <a:moveTo>
                  <a:pt x="0" y="0"/>
                </a:moveTo>
                <a:lnTo>
                  <a:pt x="3033504" y="0"/>
                </a:lnTo>
                <a:lnTo>
                  <a:pt x="3033504" y="639794"/>
                </a:lnTo>
                <a:lnTo>
                  <a:pt x="0" y="6397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1104174" y="8427506"/>
            <a:ext cx="682991" cy="530250"/>
          </a:xfrm>
          <a:custGeom>
            <a:avLst/>
            <a:gdLst/>
            <a:ahLst/>
            <a:cxnLst/>
            <a:rect l="l" t="t" r="r" b="b"/>
            <a:pathLst>
              <a:path w="682991" h="530250">
                <a:moveTo>
                  <a:pt x="0" y="0"/>
                </a:moveTo>
                <a:lnTo>
                  <a:pt x="682991" y="0"/>
                </a:lnTo>
                <a:lnTo>
                  <a:pt x="682991" y="530250"/>
                </a:lnTo>
                <a:lnTo>
                  <a:pt x="0" y="530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2509539" y="8363387"/>
            <a:ext cx="2541256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607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Céq = C1 +C2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41183" y="3514622"/>
            <a:ext cx="4342595" cy="1117270"/>
          </a:xfrm>
          <a:custGeom>
            <a:avLst/>
            <a:gdLst/>
            <a:ahLst/>
            <a:cxnLst/>
            <a:rect l="l" t="t" r="r" b="b"/>
            <a:pathLst>
              <a:path w="4342595" h="1117270">
                <a:moveTo>
                  <a:pt x="0" y="0"/>
                </a:moveTo>
                <a:lnTo>
                  <a:pt x="4342595" y="0"/>
                </a:lnTo>
                <a:lnTo>
                  <a:pt x="4342595" y="1117270"/>
                </a:lnTo>
                <a:lnTo>
                  <a:pt x="0" y="11172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47359" y="5674325"/>
            <a:ext cx="3748908" cy="1456224"/>
          </a:xfrm>
          <a:custGeom>
            <a:avLst/>
            <a:gdLst/>
            <a:ahLst/>
            <a:cxnLst/>
            <a:rect l="l" t="t" r="r" b="b"/>
            <a:pathLst>
              <a:path w="3748908" h="1456224">
                <a:moveTo>
                  <a:pt x="0" y="0"/>
                </a:moveTo>
                <a:lnTo>
                  <a:pt x="3748908" y="0"/>
                </a:lnTo>
                <a:lnTo>
                  <a:pt x="3748908" y="1456224"/>
                </a:lnTo>
                <a:lnTo>
                  <a:pt x="0" y="14562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 t="-86887" r="-12430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810538" y="5564262"/>
            <a:ext cx="3422549" cy="1676351"/>
          </a:xfrm>
          <a:custGeom>
            <a:avLst/>
            <a:gdLst/>
            <a:ahLst/>
            <a:cxnLst/>
            <a:rect l="l" t="t" r="r" b="b"/>
            <a:pathLst>
              <a:path w="3422549" h="1676351">
                <a:moveTo>
                  <a:pt x="0" y="0"/>
                </a:moveTo>
                <a:lnTo>
                  <a:pt x="3422550" y="0"/>
                </a:lnTo>
                <a:lnTo>
                  <a:pt x="3422550" y="1676350"/>
                </a:lnTo>
                <a:lnTo>
                  <a:pt x="0" y="16763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024863" y="6097003"/>
            <a:ext cx="865915" cy="520382"/>
          </a:xfrm>
          <a:custGeom>
            <a:avLst/>
            <a:gdLst/>
            <a:ahLst/>
            <a:cxnLst/>
            <a:rect l="l" t="t" r="r" b="b"/>
            <a:pathLst>
              <a:path w="865915" h="520382">
                <a:moveTo>
                  <a:pt x="0" y="0"/>
                </a:moveTo>
                <a:lnTo>
                  <a:pt x="865915" y="0"/>
                </a:lnTo>
                <a:lnTo>
                  <a:pt x="865915" y="520382"/>
                </a:lnTo>
                <a:lnTo>
                  <a:pt x="0" y="520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552616" y="5495767"/>
            <a:ext cx="2596673" cy="1744845"/>
          </a:xfrm>
          <a:custGeom>
            <a:avLst/>
            <a:gdLst/>
            <a:ahLst/>
            <a:cxnLst/>
            <a:rect l="l" t="t" r="r" b="b"/>
            <a:pathLst>
              <a:path w="2596673" h="1744845">
                <a:moveTo>
                  <a:pt x="0" y="0"/>
                </a:moveTo>
                <a:lnTo>
                  <a:pt x="2596673" y="0"/>
                </a:lnTo>
                <a:lnTo>
                  <a:pt x="2596673" y="1744845"/>
                </a:lnTo>
                <a:lnTo>
                  <a:pt x="0" y="17448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 t="-9374" r="-12709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519428" y="5604022"/>
            <a:ext cx="2663048" cy="1636590"/>
          </a:xfrm>
          <a:custGeom>
            <a:avLst/>
            <a:gdLst/>
            <a:ahLst/>
            <a:cxnLst/>
            <a:rect l="l" t="t" r="r" b="b"/>
            <a:pathLst>
              <a:path w="2663048" h="1636590">
                <a:moveTo>
                  <a:pt x="0" y="0"/>
                </a:moveTo>
                <a:lnTo>
                  <a:pt x="2663049" y="0"/>
                </a:lnTo>
                <a:lnTo>
                  <a:pt x="2663049" y="1636590"/>
                </a:lnTo>
                <a:lnTo>
                  <a:pt x="0" y="1636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668377" y="5787982"/>
            <a:ext cx="2164410" cy="1138423"/>
          </a:xfrm>
          <a:custGeom>
            <a:avLst/>
            <a:gdLst/>
            <a:ahLst/>
            <a:cxnLst/>
            <a:rect l="l" t="t" r="r" b="b"/>
            <a:pathLst>
              <a:path w="2164410" h="1138423">
                <a:moveTo>
                  <a:pt x="0" y="0"/>
                </a:moveTo>
                <a:lnTo>
                  <a:pt x="2164410" y="0"/>
                </a:lnTo>
                <a:lnTo>
                  <a:pt x="2164410" y="1138424"/>
                </a:lnTo>
                <a:lnTo>
                  <a:pt x="0" y="113842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496515" y="3514622"/>
            <a:ext cx="1643212" cy="936249"/>
          </a:xfrm>
          <a:custGeom>
            <a:avLst/>
            <a:gdLst/>
            <a:ahLst/>
            <a:cxnLst/>
            <a:rect l="l" t="t" r="r" b="b"/>
            <a:pathLst>
              <a:path w="1643212" h="936249">
                <a:moveTo>
                  <a:pt x="0" y="0"/>
                </a:moveTo>
                <a:lnTo>
                  <a:pt x="1643213" y="0"/>
                </a:lnTo>
                <a:lnTo>
                  <a:pt x="1643213" y="936249"/>
                </a:lnTo>
                <a:lnTo>
                  <a:pt x="0" y="93624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728153" y="6137312"/>
            <a:ext cx="682991" cy="530250"/>
          </a:xfrm>
          <a:custGeom>
            <a:avLst/>
            <a:gdLst/>
            <a:ahLst/>
            <a:cxnLst/>
            <a:rect l="l" t="t" r="r" b="b"/>
            <a:pathLst>
              <a:path w="682991" h="530250">
                <a:moveTo>
                  <a:pt x="0" y="0"/>
                </a:moveTo>
                <a:lnTo>
                  <a:pt x="682991" y="0"/>
                </a:lnTo>
                <a:lnTo>
                  <a:pt x="682991" y="530250"/>
                </a:lnTo>
                <a:lnTo>
                  <a:pt x="0" y="5302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850953" y="3781225"/>
            <a:ext cx="682991" cy="530250"/>
          </a:xfrm>
          <a:custGeom>
            <a:avLst/>
            <a:gdLst/>
            <a:ahLst/>
            <a:cxnLst/>
            <a:rect l="l" t="t" r="r" b="b"/>
            <a:pathLst>
              <a:path w="682991" h="530250">
                <a:moveTo>
                  <a:pt x="0" y="0"/>
                </a:moveTo>
                <a:lnTo>
                  <a:pt x="682991" y="0"/>
                </a:lnTo>
                <a:lnTo>
                  <a:pt x="682991" y="530250"/>
                </a:lnTo>
                <a:lnTo>
                  <a:pt x="0" y="5302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776780" y="686516"/>
            <a:ext cx="643552" cy="342184"/>
          </a:xfrm>
          <a:custGeom>
            <a:avLst/>
            <a:gdLst/>
            <a:ahLst/>
            <a:cxnLst/>
            <a:rect l="l" t="t" r="r" b="b"/>
            <a:pathLst>
              <a:path w="643552" h="342184">
                <a:moveTo>
                  <a:pt x="0" y="0"/>
                </a:moveTo>
                <a:lnTo>
                  <a:pt x="643552" y="0"/>
                </a:lnTo>
                <a:lnTo>
                  <a:pt x="643552" y="342184"/>
                </a:lnTo>
                <a:lnTo>
                  <a:pt x="0" y="34218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216715" y="1675319"/>
            <a:ext cx="5355378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Condensateurs en série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19030" y="2257616"/>
            <a:ext cx="15129496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Plusieurs condensateurs en série se comportent comme un unique condensateur de capacité équivalente à Céq telle que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77113" y="4699656"/>
            <a:ext cx="8515336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deux condensateurs C1 et C2 en parallèle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077700" y="494132"/>
            <a:ext cx="12318599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L’intérêt de l’association en parallèle des condensateurs est d’obtenir une capacité équivalente supérieure à la plus grande d’entre elles.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03473" y="7488262"/>
            <a:ext cx="13094960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L’intérêt de l’association en parallèle des condensateurs est d’obtenir une capacité équivalente inferieure à la plus petite d’entre elles.</a:t>
            </a:r>
          </a:p>
        </p:txBody>
      </p:sp>
      <p:sp>
        <p:nvSpPr>
          <p:cNvPr id="26" name="Freeform 26"/>
          <p:cNvSpPr/>
          <p:nvPr/>
        </p:nvSpPr>
        <p:spPr>
          <a:xfrm>
            <a:off x="3810538" y="7696159"/>
            <a:ext cx="643552" cy="342184"/>
          </a:xfrm>
          <a:custGeom>
            <a:avLst/>
            <a:gdLst/>
            <a:ahLst/>
            <a:cxnLst/>
            <a:rect l="l" t="t" r="r" b="b"/>
            <a:pathLst>
              <a:path w="643552" h="342184">
                <a:moveTo>
                  <a:pt x="0" y="0"/>
                </a:moveTo>
                <a:lnTo>
                  <a:pt x="643552" y="0"/>
                </a:lnTo>
                <a:lnTo>
                  <a:pt x="643552" y="342184"/>
                </a:lnTo>
                <a:lnTo>
                  <a:pt x="0" y="34218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5148" y="3467910"/>
            <a:ext cx="643552" cy="342184"/>
          </a:xfrm>
          <a:custGeom>
            <a:avLst/>
            <a:gdLst/>
            <a:ahLst/>
            <a:cxnLst/>
            <a:rect l="l" t="t" r="r" b="b"/>
            <a:pathLst>
              <a:path w="643552" h="342184">
                <a:moveTo>
                  <a:pt x="0" y="0"/>
                </a:moveTo>
                <a:lnTo>
                  <a:pt x="643552" y="0"/>
                </a:lnTo>
                <a:lnTo>
                  <a:pt x="643552" y="342184"/>
                </a:lnTo>
                <a:lnTo>
                  <a:pt x="0" y="3421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054141" y="9729736"/>
            <a:ext cx="643552" cy="342184"/>
          </a:xfrm>
          <a:custGeom>
            <a:avLst/>
            <a:gdLst/>
            <a:ahLst/>
            <a:cxnLst/>
            <a:rect l="l" t="t" r="r" b="b"/>
            <a:pathLst>
              <a:path w="643552" h="342184">
                <a:moveTo>
                  <a:pt x="0" y="0"/>
                </a:moveTo>
                <a:lnTo>
                  <a:pt x="643552" y="0"/>
                </a:lnTo>
                <a:lnTo>
                  <a:pt x="643552" y="342184"/>
                </a:lnTo>
                <a:lnTo>
                  <a:pt x="0" y="3421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33833" y="3037180"/>
            <a:ext cx="5447506" cy="1639128"/>
          </a:xfrm>
          <a:custGeom>
            <a:avLst/>
            <a:gdLst/>
            <a:ahLst/>
            <a:cxnLst/>
            <a:rect l="l" t="t" r="r" b="b"/>
            <a:pathLst>
              <a:path w="5447506" h="1639128">
                <a:moveTo>
                  <a:pt x="0" y="0"/>
                </a:moveTo>
                <a:lnTo>
                  <a:pt x="5447506" y="0"/>
                </a:lnTo>
                <a:lnTo>
                  <a:pt x="5447506" y="1639127"/>
                </a:lnTo>
                <a:lnTo>
                  <a:pt x="0" y="1639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l="-11824" t="-34657" r="-13371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333833" y="3037180"/>
            <a:ext cx="5447506" cy="1948626"/>
          </a:xfrm>
          <a:custGeom>
            <a:avLst/>
            <a:gdLst/>
            <a:ahLst/>
            <a:cxnLst/>
            <a:rect l="l" t="t" r="r" b="b"/>
            <a:pathLst>
              <a:path w="5447506" h="1948626">
                <a:moveTo>
                  <a:pt x="0" y="0"/>
                </a:moveTo>
                <a:lnTo>
                  <a:pt x="5447506" y="0"/>
                </a:lnTo>
                <a:lnTo>
                  <a:pt x="5447506" y="1948626"/>
                </a:lnTo>
                <a:lnTo>
                  <a:pt x="0" y="1948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797232" y="4594342"/>
            <a:ext cx="1757035" cy="782927"/>
          </a:xfrm>
          <a:custGeom>
            <a:avLst/>
            <a:gdLst/>
            <a:ahLst/>
            <a:cxnLst/>
            <a:rect l="l" t="t" r="r" b="b"/>
            <a:pathLst>
              <a:path w="1757035" h="782927">
                <a:moveTo>
                  <a:pt x="0" y="0"/>
                </a:moveTo>
                <a:lnTo>
                  <a:pt x="1757035" y="0"/>
                </a:lnTo>
                <a:lnTo>
                  <a:pt x="1757035" y="782927"/>
                </a:lnTo>
                <a:lnTo>
                  <a:pt x="0" y="7829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879885" y="5290606"/>
            <a:ext cx="3276292" cy="2489982"/>
          </a:xfrm>
          <a:custGeom>
            <a:avLst/>
            <a:gdLst/>
            <a:ahLst/>
            <a:cxnLst/>
            <a:rect l="l" t="t" r="r" b="b"/>
            <a:pathLst>
              <a:path w="3276292" h="2489982">
                <a:moveTo>
                  <a:pt x="0" y="0"/>
                </a:moveTo>
                <a:lnTo>
                  <a:pt x="3276292" y="0"/>
                </a:lnTo>
                <a:lnTo>
                  <a:pt x="3276292" y="2489982"/>
                </a:lnTo>
                <a:lnTo>
                  <a:pt x="0" y="248998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494520" y="449372"/>
            <a:ext cx="1059747" cy="1158657"/>
          </a:xfrm>
          <a:custGeom>
            <a:avLst/>
            <a:gdLst/>
            <a:ahLst/>
            <a:cxnLst/>
            <a:rect l="l" t="t" r="r" b="b"/>
            <a:pathLst>
              <a:path w="1059747" h="1158657">
                <a:moveTo>
                  <a:pt x="0" y="0"/>
                </a:moveTo>
                <a:lnTo>
                  <a:pt x="1059747" y="0"/>
                </a:lnTo>
                <a:lnTo>
                  <a:pt x="1059747" y="1158656"/>
                </a:lnTo>
                <a:lnTo>
                  <a:pt x="0" y="115865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52202" t="-8103" r="-60202" b="-59932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216018" y="1617629"/>
            <a:ext cx="13094960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Une source idéale de tension est telle que U = E , quelle que soit l'intensité du courant  débité. La valeur E s'appelle </a:t>
            </a:r>
            <a:r>
              <a:rPr lang="en-US" sz="2999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force électromotrice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(fem)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71526" y="2922880"/>
            <a:ext cx="8065760" cy="160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En régime continu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 E est une constante ; la caractéristique tension-courant est alors une droite parallèle à l'axe des abscisses.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91702" y="70753"/>
            <a:ext cx="4505531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  <a:spcBef>
                <a:spcPct val="0"/>
              </a:spcBef>
            </a:pPr>
            <a:r>
              <a:rPr lang="en-US" sz="3799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2_- Les générateurs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80978" y="780613"/>
            <a:ext cx="6726978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générateur idéal de tension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17022" y="4533432"/>
            <a:ext cx="6726978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générateur idéal de tension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43002" y="5510619"/>
            <a:ext cx="10214600" cy="213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Une source idéale de courant est telle que  i = I = constante      quelle que soit la tension qui existe à ses bornes. Même nulle !</a:t>
            </a:r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courant  est aussi appelé courant de court-circuit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27140" y="3537030"/>
            <a:ext cx="450101" cy="239324"/>
          </a:xfrm>
          <a:custGeom>
            <a:avLst/>
            <a:gdLst/>
            <a:ahLst/>
            <a:cxnLst/>
            <a:rect l="l" t="t" r="r" b="b"/>
            <a:pathLst>
              <a:path w="450101" h="239324">
                <a:moveTo>
                  <a:pt x="0" y="0"/>
                </a:moveTo>
                <a:lnTo>
                  <a:pt x="450102" y="0"/>
                </a:lnTo>
                <a:lnTo>
                  <a:pt x="450102" y="239325"/>
                </a:lnTo>
                <a:lnTo>
                  <a:pt x="0" y="239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054141" y="9729736"/>
            <a:ext cx="643552" cy="342184"/>
          </a:xfrm>
          <a:custGeom>
            <a:avLst/>
            <a:gdLst/>
            <a:ahLst/>
            <a:cxnLst/>
            <a:rect l="l" t="t" r="r" b="b"/>
            <a:pathLst>
              <a:path w="643552" h="342184">
                <a:moveTo>
                  <a:pt x="0" y="0"/>
                </a:moveTo>
                <a:lnTo>
                  <a:pt x="643552" y="0"/>
                </a:lnTo>
                <a:lnTo>
                  <a:pt x="643552" y="342184"/>
                </a:lnTo>
                <a:lnTo>
                  <a:pt x="0" y="3421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058926" y="2427793"/>
            <a:ext cx="4128636" cy="2285953"/>
          </a:xfrm>
          <a:custGeom>
            <a:avLst/>
            <a:gdLst/>
            <a:ahLst/>
            <a:cxnLst/>
            <a:rect l="l" t="t" r="r" b="b"/>
            <a:pathLst>
              <a:path w="4128636" h="2285953">
                <a:moveTo>
                  <a:pt x="0" y="0"/>
                </a:moveTo>
                <a:lnTo>
                  <a:pt x="4128636" y="0"/>
                </a:lnTo>
                <a:lnTo>
                  <a:pt x="4128636" y="2285953"/>
                </a:lnTo>
                <a:lnTo>
                  <a:pt x="0" y="22859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r="-71081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52318" y="2649638"/>
            <a:ext cx="3875100" cy="2014110"/>
          </a:xfrm>
          <a:custGeom>
            <a:avLst/>
            <a:gdLst/>
            <a:ahLst/>
            <a:cxnLst/>
            <a:rect l="l" t="t" r="r" b="b"/>
            <a:pathLst>
              <a:path w="3875100" h="2014110">
                <a:moveTo>
                  <a:pt x="0" y="0"/>
                </a:moveTo>
                <a:lnTo>
                  <a:pt x="3875100" y="0"/>
                </a:lnTo>
                <a:lnTo>
                  <a:pt x="3875100" y="2014109"/>
                </a:lnTo>
                <a:lnTo>
                  <a:pt x="0" y="201410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126953" y="6762775"/>
            <a:ext cx="3974169" cy="709433"/>
          </a:xfrm>
          <a:custGeom>
            <a:avLst/>
            <a:gdLst/>
            <a:ahLst/>
            <a:cxnLst/>
            <a:rect l="l" t="t" r="r" b="b"/>
            <a:pathLst>
              <a:path w="3974169" h="709433">
                <a:moveTo>
                  <a:pt x="0" y="0"/>
                </a:moveTo>
                <a:lnTo>
                  <a:pt x="3974170" y="0"/>
                </a:lnTo>
                <a:lnTo>
                  <a:pt x="3974170" y="709433"/>
                </a:lnTo>
                <a:lnTo>
                  <a:pt x="0" y="70943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8595" r="-40961" b="-317694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665144" y="6801648"/>
            <a:ext cx="4195257" cy="670560"/>
          </a:xfrm>
          <a:custGeom>
            <a:avLst/>
            <a:gdLst/>
            <a:ahLst/>
            <a:cxnLst/>
            <a:rect l="l" t="t" r="r" b="b"/>
            <a:pathLst>
              <a:path w="4195257" h="670560">
                <a:moveTo>
                  <a:pt x="0" y="0"/>
                </a:moveTo>
                <a:lnTo>
                  <a:pt x="4195257" y="0"/>
                </a:lnTo>
                <a:lnTo>
                  <a:pt x="4195257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29872" r="-29084" b="-206105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981700" y="7927109"/>
            <a:ext cx="3265377" cy="772627"/>
          </a:xfrm>
          <a:custGeom>
            <a:avLst/>
            <a:gdLst/>
            <a:ahLst/>
            <a:cxnLst/>
            <a:rect l="l" t="t" r="r" b="b"/>
            <a:pathLst>
              <a:path w="3265377" h="772627">
                <a:moveTo>
                  <a:pt x="0" y="0"/>
                </a:moveTo>
                <a:lnTo>
                  <a:pt x="3265378" y="0"/>
                </a:lnTo>
                <a:lnTo>
                  <a:pt x="3265378" y="772628"/>
                </a:lnTo>
                <a:lnTo>
                  <a:pt x="0" y="77262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46" t="-424614" r="-134826" b="-14686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054141" y="6921971"/>
            <a:ext cx="650692" cy="391041"/>
          </a:xfrm>
          <a:custGeom>
            <a:avLst/>
            <a:gdLst/>
            <a:ahLst/>
            <a:cxnLst/>
            <a:rect l="l" t="t" r="r" b="b"/>
            <a:pathLst>
              <a:path w="650692" h="391041">
                <a:moveTo>
                  <a:pt x="0" y="0"/>
                </a:moveTo>
                <a:lnTo>
                  <a:pt x="650692" y="0"/>
                </a:lnTo>
                <a:lnTo>
                  <a:pt x="650692" y="391041"/>
                </a:lnTo>
                <a:lnTo>
                  <a:pt x="0" y="3910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844882" y="2220411"/>
            <a:ext cx="936709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Équation différentielle vérifiée par la tension Uc 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89063" y="112395"/>
            <a:ext cx="11602398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 - Charge d’un condensateur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88352" y="1181193"/>
            <a:ext cx="14311295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charge du condensateur consiste à brancher aux bornes de ce dipôle RC un générateur de tension continue dont la valeur est égale à 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94673" y="3353610"/>
            <a:ext cx="7087535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le montage électrique suivant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53538" y="2829377"/>
            <a:ext cx="5160851" cy="588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u="sng">
                <a:solidFill>
                  <a:srgbClr val="FDEC9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Montage de la charge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77242" y="3969839"/>
            <a:ext cx="11005980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A l’instant t0 = 0, on ferme l’interrupteur K. La tension aux bornes du dipôle RC passe de 0 à E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52946" y="5027115"/>
            <a:ext cx="743731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D’après l’additivité des tensions on peut écrire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02146" y="5810050"/>
            <a:ext cx="466363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d’après la loi d’Ohm on 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20512" y="5895988"/>
            <a:ext cx="303295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 = R . i + Uc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65731" y="5838849"/>
            <a:ext cx="303295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Ur = R . 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787910" y="5029200"/>
            <a:ext cx="365779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 = Uc + Ur = E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590626" y="5838849"/>
            <a:ext cx="123463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30" name="Freeform 30"/>
          <p:cNvSpPr/>
          <p:nvPr/>
        </p:nvSpPr>
        <p:spPr>
          <a:xfrm>
            <a:off x="9557252" y="6921971"/>
            <a:ext cx="650692" cy="391041"/>
          </a:xfrm>
          <a:custGeom>
            <a:avLst/>
            <a:gdLst/>
            <a:ahLst/>
            <a:cxnLst/>
            <a:rect l="l" t="t" r="r" b="b"/>
            <a:pathLst>
              <a:path w="650692" h="391041">
                <a:moveTo>
                  <a:pt x="0" y="0"/>
                </a:moveTo>
                <a:lnTo>
                  <a:pt x="650692" y="0"/>
                </a:lnTo>
                <a:lnTo>
                  <a:pt x="650692" y="391041"/>
                </a:lnTo>
                <a:lnTo>
                  <a:pt x="0" y="3910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3695504" y="7712743"/>
            <a:ext cx="2286196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Finalement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55880" y="7881783"/>
            <a:ext cx="5162220" cy="103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Équation différentielle vérifiée par la tension Uc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0403" y="-882989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999290" y="1180595"/>
            <a:ext cx="2897722" cy="657602"/>
          </a:xfrm>
          <a:custGeom>
            <a:avLst/>
            <a:gdLst/>
            <a:ahLst/>
            <a:cxnLst/>
            <a:rect l="l" t="t" r="r" b="b"/>
            <a:pathLst>
              <a:path w="2897722" h="657602">
                <a:moveTo>
                  <a:pt x="0" y="0"/>
                </a:moveTo>
                <a:lnTo>
                  <a:pt x="2897722" y="0"/>
                </a:lnTo>
                <a:lnTo>
                  <a:pt x="2897722" y="657602"/>
                </a:lnTo>
                <a:lnTo>
                  <a:pt x="0" y="6576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2587" t="-2251518" r="-171160" b="-147619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375917" y="2922427"/>
            <a:ext cx="10538873" cy="2727466"/>
          </a:xfrm>
          <a:custGeom>
            <a:avLst/>
            <a:gdLst/>
            <a:ahLst/>
            <a:cxnLst/>
            <a:rect l="l" t="t" r="r" b="b"/>
            <a:pathLst>
              <a:path w="10538873" h="2727466">
                <a:moveTo>
                  <a:pt x="0" y="0"/>
                </a:moveTo>
                <a:lnTo>
                  <a:pt x="10538873" y="0"/>
                </a:lnTo>
                <a:lnTo>
                  <a:pt x="10538873" y="2727466"/>
                </a:lnTo>
                <a:lnTo>
                  <a:pt x="0" y="27274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0292" t="-646865" r="-50780" b="-243382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959775" y="5837853"/>
            <a:ext cx="5532120" cy="655320"/>
          </a:xfrm>
          <a:custGeom>
            <a:avLst/>
            <a:gdLst/>
            <a:ahLst/>
            <a:cxnLst/>
            <a:rect l="l" t="t" r="r" b="b"/>
            <a:pathLst>
              <a:path w="5532120" h="655320">
                <a:moveTo>
                  <a:pt x="0" y="0"/>
                </a:moveTo>
                <a:lnTo>
                  <a:pt x="5532120" y="0"/>
                </a:lnTo>
                <a:lnTo>
                  <a:pt x="5532120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84017" t="-3089021" r="-60932" b="-93242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846890" y="7188498"/>
            <a:ext cx="2613519" cy="593105"/>
          </a:xfrm>
          <a:custGeom>
            <a:avLst/>
            <a:gdLst/>
            <a:ahLst/>
            <a:cxnLst/>
            <a:rect l="l" t="t" r="r" b="b"/>
            <a:pathLst>
              <a:path w="2613519" h="593105">
                <a:moveTo>
                  <a:pt x="0" y="0"/>
                </a:moveTo>
                <a:lnTo>
                  <a:pt x="2613519" y="0"/>
                </a:lnTo>
                <a:lnTo>
                  <a:pt x="2613519" y="593105"/>
                </a:lnTo>
                <a:lnTo>
                  <a:pt x="0" y="5931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42587" t="-2251518" r="-171160" b="-147619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543735" y="7831062"/>
            <a:ext cx="6416040" cy="502920"/>
          </a:xfrm>
          <a:custGeom>
            <a:avLst/>
            <a:gdLst/>
            <a:ahLst/>
            <a:cxnLst/>
            <a:rect l="l" t="t" r="r" b="b"/>
            <a:pathLst>
              <a:path w="6416040" h="502920">
                <a:moveTo>
                  <a:pt x="0" y="0"/>
                </a:moveTo>
                <a:lnTo>
                  <a:pt x="6416040" y="0"/>
                </a:lnTo>
                <a:lnTo>
                  <a:pt x="6416040" y="502920"/>
                </a:lnTo>
                <a:lnTo>
                  <a:pt x="0" y="5029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4870" t="-4244806" r="-107509" b="-75387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805633" y="8680878"/>
            <a:ext cx="2804160" cy="518160"/>
          </a:xfrm>
          <a:custGeom>
            <a:avLst/>
            <a:gdLst/>
            <a:ahLst/>
            <a:cxnLst/>
            <a:rect l="l" t="t" r="r" b="b"/>
            <a:pathLst>
              <a:path w="2804160" h="518160">
                <a:moveTo>
                  <a:pt x="0" y="0"/>
                </a:moveTo>
                <a:lnTo>
                  <a:pt x="2804160" y="0"/>
                </a:lnTo>
                <a:lnTo>
                  <a:pt x="2804160" y="518160"/>
                </a:lnTo>
                <a:lnTo>
                  <a:pt x="0" y="5181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8053" t="-4244958" r="-418044" b="-603756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814173" y="9492800"/>
            <a:ext cx="7170420" cy="579120"/>
          </a:xfrm>
          <a:custGeom>
            <a:avLst/>
            <a:gdLst/>
            <a:ahLst/>
            <a:cxnLst/>
            <a:rect l="l" t="t" r="r" b="b"/>
            <a:pathLst>
              <a:path w="7170420" h="579120">
                <a:moveTo>
                  <a:pt x="0" y="0"/>
                </a:moveTo>
                <a:lnTo>
                  <a:pt x="7170420" y="0"/>
                </a:lnTo>
                <a:lnTo>
                  <a:pt x="7170420" y="579120"/>
                </a:lnTo>
                <a:lnTo>
                  <a:pt x="0" y="5791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00768" t="-3784963" r="-51902" b="-542835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723618" y="9107688"/>
            <a:ext cx="901295" cy="793140"/>
          </a:xfrm>
          <a:custGeom>
            <a:avLst/>
            <a:gdLst/>
            <a:ahLst/>
            <a:cxnLst/>
            <a:rect l="l" t="t" r="r" b="b"/>
            <a:pathLst>
              <a:path w="901295" h="793140">
                <a:moveTo>
                  <a:pt x="0" y="0"/>
                </a:moveTo>
                <a:lnTo>
                  <a:pt x="901295" y="0"/>
                </a:lnTo>
                <a:lnTo>
                  <a:pt x="901295" y="793140"/>
                </a:lnTo>
                <a:lnTo>
                  <a:pt x="0" y="7931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677270" y="9075000"/>
            <a:ext cx="3046348" cy="858516"/>
          </a:xfrm>
          <a:custGeom>
            <a:avLst/>
            <a:gdLst/>
            <a:ahLst/>
            <a:cxnLst/>
            <a:rect l="l" t="t" r="r" b="b"/>
            <a:pathLst>
              <a:path w="3046348" h="858516">
                <a:moveTo>
                  <a:pt x="0" y="0"/>
                </a:moveTo>
                <a:lnTo>
                  <a:pt x="3046348" y="0"/>
                </a:lnTo>
                <a:lnTo>
                  <a:pt x="3046348" y="858516"/>
                </a:lnTo>
                <a:lnTo>
                  <a:pt x="0" y="8585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941368" y="411431"/>
            <a:ext cx="936709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Solution de l’équation différentielle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96030" y="1171258"/>
            <a:ext cx="11950860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Uc(t) comme variable et la solution de l’équation différentielle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23590" y="1779516"/>
            <a:ext cx="14495940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Pour déterminer les constantes A ,B et τ , on remplace la solution et sa dérivée première dans l’équation différentielle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3590" y="5830868"/>
            <a:ext cx="10716420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Par Egalité de deux fonctions polynomiales, l’équation est exacte si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45510" y="6700274"/>
            <a:ext cx="8399940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u="sng">
                <a:solidFill>
                  <a:srgbClr val="FDEC9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Déterminer la constante A par les conditions initiales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35688" y="2808127"/>
            <a:ext cx="314022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u="sng">
                <a:solidFill>
                  <a:srgbClr val="FDEC9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Déterminer b et τ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109390" y="7226613"/>
            <a:ext cx="11737500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à t=0 la tension Uc(0)= 0 , on remplace dans l’équation horaire et on obtient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97783" y="9065688"/>
            <a:ext cx="2044860" cy="63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u="sng">
                <a:solidFill>
                  <a:srgbClr val="251A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805633" y="9540425"/>
            <a:ext cx="1008540" cy="5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0403" y="-882989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341867" y="78376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807742" y="461061"/>
            <a:ext cx="3109150" cy="681157"/>
          </a:xfrm>
          <a:custGeom>
            <a:avLst/>
            <a:gdLst/>
            <a:ahLst/>
            <a:cxnLst/>
            <a:rect l="l" t="t" r="r" b="b"/>
            <a:pathLst>
              <a:path w="3109150" h="681157">
                <a:moveTo>
                  <a:pt x="0" y="0"/>
                </a:moveTo>
                <a:lnTo>
                  <a:pt x="3109150" y="0"/>
                </a:lnTo>
                <a:lnTo>
                  <a:pt x="3109150" y="681156"/>
                </a:lnTo>
                <a:lnTo>
                  <a:pt x="0" y="6811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639754" y="3246120"/>
            <a:ext cx="2845366" cy="718970"/>
          </a:xfrm>
          <a:custGeom>
            <a:avLst/>
            <a:gdLst/>
            <a:ahLst/>
            <a:cxnLst/>
            <a:rect l="l" t="t" r="r" b="b"/>
            <a:pathLst>
              <a:path w="2845366" h="718970">
                <a:moveTo>
                  <a:pt x="0" y="0"/>
                </a:moveTo>
                <a:lnTo>
                  <a:pt x="2845366" y="0"/>
                </a:lnTo>
                <a:lnTo>
                  <a:pt x="2845366" y="718970"/>
                </a:lnTo>
                <a:lnTo>
                  <a:pt x="0" y="7189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1892" t="-1101022" r="-402243" b="-2014836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108343" y="3194617"/>
            <a:ext cx="2118801" cy="770473"/>
          </a:xfrm>
          <a:custGeom>
            <a:avLst/>
            <a:gdLst/>
            <a:ahLst/>
            <a:cxnLst/>
            <a:rect l="l" t="t" r="r" b="b"/>
            <a:pathLst>
              <a:path w="2118801" h="770473">
                <a:moveTo>
                  <a:pt x="0" y="0"/>
                </a:moveTo>
                <a:lnTo>
                  <a:pt x="2118801" y="0"/>
                </a:lnTo>
                <a:lnTo>
                  <a:pt x="2118801" y="770473"/>
                </a:lnTo>
                <a:lnTo>
                  <a:pt x="0" y="7704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08343" y="2903289"/>
            <a:ext cx="2178439" cy="1353128"/>
          </a:xfrm>
          <a:custGeom>
            <a:avLst/>
            <a:gdLst/>
            <a:ahLst/>
            <a:cxnLst/>
            <a:rect l="l" t="t" r="r" b="b"/>
            <a:pathLst>
              <a:path w="2178439" h="1353128">
                <a:moveTo>
                  <a:pt x="0" y="0"/>
                </a:moveTo>
                <a:lnTo>
                  <a:pt x="2178439" y="0"/>
                </a:lnTo>
                <a:lnTo>
                  <a:pt x="2178439" y="1353128"/>
                </a:lnTo>
                <a:lnTo>
                  <a:pt x="0" y="1353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013960" y="4319088"/>
            <a:ext cx="593080" cy="315348"/>
          </a:xfrm>
          <a:custGeom>
            <a:avLst/>
            <a:gdLst/>
            <a:ahLst/>
            <a:cxnLst/>
            <a:rect l="l" t="t" r="r" b="b"/>
            <a:pathLst>
              <a:path w="593080" h="315348">
                <a:moveTo>
                  <a:pt x="0" y="0"/>
                </a:moveTo>
                <a:lnTo>
                  <a:pt x="593080" y="0"/>
                </a:lnTo>
                <a:lnTo>
                  <a:pt x="593080" y="315348"/>
                </a:lnTo>
                <a:lnTo>
                  <a:pt x="0" y="315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519601" y="2717235"/>
            <a:ext cx="479297" cy="372109"/>
          </a:xfrm>
          <a:custGeom>
            <a:avLst/>
            <a:gdLst/>
            <a:ahLst/>
            <a:cxnLst/>
            <a:rect l="l" t="t" r="r" b="b"/>
            <a:pathLst>
              <a:path w="479297" h="372109">
                <a:moveTo>
                  <a:pt x="0" y="0"/>
                </a:moveTo>
                <a:lnTo>
                  <a:pt x="479297" y="0"/>
                </a:lnTo>
                <a:lnTo>
                  <a:pt x="479297" y="372109"/>
                </a:lnTo>
                <a:lnTo>
                  <a:pt x="0" y="37210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812037" y="1445604"/>
            <a:ext cx="593080" cy="315348"/>
          </a:xfrm>
          <a:custGeom>
            <a:avLst/>
            <a:gdLst/>
            <a:ahLst/>
            <a:cxnLst/>
            <a:rect l="l" t="t" r="r" b="b"/>
            <a:pathLst>
              <a:path w="593080" h="315348">
                <a:moveTo>
                  <a:pt x="0" y="0"/>
                </a:moveTo>
                <a:lnTo>
                  <a:pt x="593080" y="0"/>
                </a:lnTo>
                <a:lnTo>
                  <a:pt x="593080" y="315348"/>
                </a:lnTo>
                <a:lnTo>
                  <a:pt x="0" y="315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263886" y="5525783"/>
            <a:ext cx="6415576" cy="2995553"/>
          </a:xfrm>
          <a:custGeom>
            <a:avLst/>
            <a:gdLst/>
            <a:ahLst/>
            <a:cxnLst/>
            <a:rect l="l" t="t" r="r" b="b"/>
            <a:pathLst>
              <a:path w="6415576" h="2995553">
                <a:moveTo>
                  <a:pt x="0" y="0"/>
                </a:moveTo>
                <a:lnTo>
                  <a:pt x="6415576" y="0"/>
                </a:lnTo>
                <a:lnTo>
                  <a:pt x="6415576" y="2995552"/>
                </a:lnTo>
                <a:lnTo>
                  <a:pt x="0" y="299555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 r="-44272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614222" y="5763908"/>
            <a:ext cx="5092477" cy="2803464"/>
          </a:xfrm>
          <a:custGeom>
            <a:avLst/>
            <a:gdLst/>
            <a:ahLst/>
            <a:cxnLst/>
            <a:rect l="l" t="t" r="r" b="b"/>
            <a:pathLst>
              <a:path w="5092477" h="2803464">
                <a:moveTo>
                  <a:pt x="0" y="0"/>
                </a:moveTo>
                <a:lnTo>
                  <a:pt x="5092477" y="0"/>
                </a:lnTo>
                <a:lnTo>
                  <a:pt x="5092477" y="2803463"/>
                </a:lnTo>
                <a:lnTo>
                  <a:pt x="0" y="280346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493101" y="5563272"/>
            <a:ext cx="1326152" cy="401271"/>
          </a:xfrm>
          <a:custGeom>
            <a:avLst/>
            <a:gdLst/>
            <a:ahLst/>
            <a:cxnLst/>
            <a:rect l="l" t="t" r="r" b="b"/>
            <a:pathLst>
              <a:path w="1326152" h="401271">
                <a:moveTo>
                  <a:pt x="0" y="0"/>
                </a:moveTo>
                <a:lnTo>
                  <a:pt x="1326152" y="0"/>
                </a:lnTo>
                <a:lnTo>
                  <a:pt x="1326152" y="401271"/>
                </a:lnTo>
                <a:lnTo>
                  <a:pt x="0" y="40127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772839" y="5718511"/>
            <a:ext cx="1397670" cy="411677"/>
          </a:xfrm>
          <a:custGeom>
            <a:avLst/>
            <a:gdLst/>
            <a:ahLst/>
            <a:cxnLst/>
            <a:rect l="l" t="t" r="r" b="b"/>
            <a:pathLst>
              <a:path w="1397670" h="411677">
                <a:moveTo>
                  <a:pt x="0" y="0"/>
                </a:moveTo>
                <a:lnTo>
                  <a:pt x="1397670" y="0"/>
                </a:lnTo>
                <a:lnTo>
                  <a:pt x="1397670" y="411678"/>
                </a:lnTo>
                <a:lnTo>
                  <a:pt x="0" y="411678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619757" y="1220310"/>
            <a:ext cx="7592220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τ est appelée </a:t>
            </a:r>
            <a:r>
              <a:rPr lang="en-US" sz="2899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constante de temps</a:t>
            </a: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du dipôle RC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812037" y="473709"/>
            <a:ext cx="4879500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Finalement  la solution s’écrit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20332" y="1834343"/>
            <a:ext cx="936709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3 - Dimension de la constante de temps τ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02437" y="2605234"/>
            <a:ext cx="821338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D’après l’équation des dimensions , on a [τ] = [R].[C]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506001" y="3255803"/>
            <a:ext cx="2056425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d’autre part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581612" y="3279214"/>
            <a:ext cx="1028213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506001" y="4142117"/>
            <a:ext cx="9249801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τ=RC a la dimension d'une durée,  s'exprime en seconde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420332" y="4753292"/>
            <a:ext cx="6441011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4 - La représentation de Uc = f(t):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454286" y="7916814"/>
            <a:ext cx="218629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607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τ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334843" y="5586718"/>
            <a:ext cx="1521751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251A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Uc(t)  (V)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058378" y="7945389"/>
            <a:ext cx="1521751" cy="436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251A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t(s)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42606" y="5390833"/>
            <a:ext cx="9426030" cy="3192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Mathématiquement la courbe qui représente Uc = f(t) est la suivante tel que à t = 0 on a Uc(0) = 0 et quand   t → ∞   on a  Uc = E ,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       pratiquement on considère t &gt; 5τ on a Uc(∞) = E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courbe présente deux régime :</a:t>
            </a:r>
          </a:p>
          <a:p>
            <a:pPr algn="l">
              <a:lnSpc>
                <a:spcPts val="3779"/>
              </a:lnSpc>
            </a:pPr>
            <a:r>
              <a:rPr lang="en-US" sz="2699" u="sng">
                <a:solidFill>
                  <a:srgbClr val="FDEC9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 régime transitoire</a:t>
            </a:r>
            <a:r>
              <a:rPr lang="en-US" sz="2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 la tension uc(t) varie au cours du temps .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 u="sng">
                <a:solidFill>
                  <a:srgbClr val="FDEC9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 régime stationnaire ou régime permanent</a:t>
            </a:r>
            <a:r>
              <a:rPr lang="en-US" sz="2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où uC(t) reste constante et égale à 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0403" y="-882989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798698" y="4649018"/>
            <a:ext cx="9918799" cy="1041385"/>
          </a:xfrm>
          <a:custGeom>
            <a:avLst/>
            <a:gdLst/>
            <a:ahLst/>
            <a:cxnLst/>
            <a:rect l="l" t="t" r="r" b="b"/>
            <a:pathLst>
              <a:path w="9918799" h="1041385">
                <a:moveTo>
                  <a:pt x="0" y="0"/>
                </a:moveTo>
                <a:lnTo>
                  <a:pt x="9918800" y="0"/>
                </a:lnTo>
                <a:lnTo>
                  <a:pt x="9918800" y="1041385"/>
                </a:lnTo>
                <a:lnTo>
                  <a:pt x="0" y="10413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23175" r="-4915" b="-200229"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52060" y="1603002"/>
            <a:ext cx="4647060" cy="840705"/>
          </a:xfrm>
          <a:custGeom>
            <a:avLst/>
            <a:gdLst/>
            <a:ahLst/>
            <a:cxnLst/>
            <a:rect l="l" t="t" r="r" b="b"/>
            <a:pathLst>
              <a:path w="4647060" h="840705">
                <a:moveTo>
                  <a:pt x="0" y="0"/>
                </a:moveTo>
                <a:lnTo>
                  <a:pt x="4647060" y="0"/>
                </a:lnTo>
                <a:lnTo>
                  <a:pt x="4647060" y="840705"/>
                </a:lnTo>
                <a:lnTo>
                  <a:pt x="0" y="8407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b="-7889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552060" y="1639431"/>
            <a:ext cx="4554587" cy="804864"/>
          </a:xfrm>
          <a:custGeom>
            <a:avLst/>
            <a:gdLst/>
            <a:ahLst/>
            <a:cxnLst/>
            <a:rect l="l" t="t" r="r" b="b"/>
            <a:pathLst>
              <a:path w="4554587" h="804864">
                <a:moveTo>
                  <a:pt x="0" y="0"/>
                </a:moveTo>
                <a:lnTo>
                  <a:pt x="4554587" y="0"/>
                </a:lnTo>
                <a:lnTo>
                  <a:pt x="4554587" y="804864"/>
                </a:lnTo>
                <a:lnTo>
                  <a:pt x="0" y="8048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82985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975822" y="4714969"/>
            <a:ext cx="9401585" cy="962255"/>
          </a:xfrm>
          <a:custGeom>
            <a:avLst/>
            <a:gdLst/>
            <a:ahLst/>
            <a:cxnLst/>
            <a:rect l="l" t="t" r="r" b="b"/>
            <a:pathLst>
              <a:path w="9401585" h="962255">
                <a:moveTo>
                  <a:pt x="0" y="0"/>
                </a:moveTo>
                <a:lnTo>
                  <a:pt x="9401586" y="0"/>
                </a:lnTo>
                <a:lnTo>
                  <a:pt x="9401586" y="962255"/>
                </a:lnTo>
                <a:lnTo>
                  <a:pt x="0" y="9622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328104">
            <a:off x="4005097" y="5248036"/>
            <a:ext cx="263749" cy="1066632"/>
          </a:xfrm>
          <a:custGeom>
            <a:avLst/>
            <a:gdLst/>
            <a:ahLst/>
            <a:cxnLst/>
            <a:rect l="l" t="t" r="r" b="b"/>
            <a:pathLst>
              <a:path w="263749" h="1066632">
                <a:moveTo>
                  <a:pt x="0" y="0"/>
                </a:moveTo>
                <a:lnTo>
                  <a:pt x="263749" y="0"/>
                </a:lnTo>
                <a:lnTo>
                  <a:pt x="263749" y="1066632"/>
                </a:lnTo>
                <a:lnTo>
                  <a:pt x="0" y="1066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226442" y="5999666"/>
            <a:ext cx="1577219" cy="403475"/>
          </a:xfrm>
          <a:custGeom>
            <a:avLst/>
            <a:gdLst/>
            <a:ahLst/>
            <a:cxnLst/>
            <a:rect l="l" t="t" r="r" b="b"/>
            <a:pathLst>
              <a:path w="1577219" h="403475">
                <a:moveTo>
                  <a:pt x="0" y="0"/>
                </a:moveTo>
                <a:lnTo>
                  <a:pt x="1577219" y="0"/>
                </a:lnTo>
                <a:lnTo>
                  <a:pt x="1577219" y="403475"/>
                </a:lnTo>
                <a:lnTo>
                  <a:pt x="0" y="4034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 l="-35664" t="-79616" r="-25996" b="-50183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548514" y="3469826"/>
            <a:ext cx="4267200" cy="2529840"/>
          </a:xfrm>
          <a:custGeom>
            <a:avLst/>
            <a:gdLst/>
            <a:ahLst/>
            <a:cxnLst/>
            <a:rect l="l" t="t" r="r" b="b"/>
            <a:pathLst>
              <a:path w="4267200" h="2529840">
                <a:moveTo>
                  <a:pt x="0" y="0"/>
                </a:moveTo>
                <a:lnTo>
                  <a:pt x="4267200" y="0"/>
                </a:lnTo>
                <a:lnTo>
                  <a:pt x="4267200" y="2529840"/>
                </a:lnTo>
                <a:lnTo>
                  <a:pt x="0" y="252984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411" t="-112527" r="-4554" b="-11925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389434" y="6503991"/>
            <a:ext cx="1206597" cy="739051"/>
          </a:xfrm>
          <a:custGeom>
            <a:avLst/>
            <a:gdLst/>
            <a:ahLst/>
            <a:cxnLst/>
            <a:rect l="l" t="t" r="r" b="b"/>
            <a:pathLst>
              <a:path w="1206597" h="739051">
                <a:moveTo>
                  <a:pt x="0" y="0"/>
                </a:moveTo>
                <a:lnTo>
                  <a:pt x="1206597" y="0"/>
                </a:lnTo>
                <a:lnTo>
                  <a:pt x="1206597" y="739050"/>
                </a:lnTo>
                <a:lnTo>
                  <a:pt x="0" y="739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 l="-67694" t="-18302" r="-70973" b="-7804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474121" y="6643750"/>
            <a:ext cx="330205" cy="370988"/>
          </a:xfrm>
          <a:custGeom>
            <a:avLst/>
            <a:gdLst/>
            <a:ahLst/>
            <a:cxnLst/>
            <a:rect l="l" t="t" r="r" b="b"/>
            <a:pathLst>
              <a:path w="330205" h="370988">
                <a:moveTo>
                  <a:pt x="0" y="0"/>
                </a:moveTo>
                <a:lnTo>
                  <a:pt x="330205" y="0"/>
                </a:lnTo>
                <a:lnTo>
                  <a:pt x="330205" y="370987"/>
                </a:lnTo>
                <a:lnTo>
                  <a:pt x="0" y="37098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1859729" t="-4335825" r="-3613643" b="-258514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888864" y="6495847"/>
            <a:ext cx="463361" cy="685359"/>
          </a:xfrm>
          <a:custGeom>
            <a:avLst/>
            <a:gdLst/>
            <a:ahLst/>
            <a:cxnLst/>
            <a:rect l="l" t="t" r="r" b="b"/>
            <a:pathLst>
              <a:path w="463361" h="685359">
                <a:moveTo>
                  <a:pt x="0" y="0"/>
                </a:moveTo>
                <a:lnTo>
                  <a:pt x="463361" y="0"/>
                </a:lnTo>
                <a:lnTo>
                  <a:pt x="463361" y="685359"/>
                </a:lnTo>
                <a:lnTo>
                  <a:pt x="0" y="68535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412083" t="-4166" r="-137585" b="-998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136972" y="168864"/>
            <a:ext cx="904227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5 - Dètermanition de la constante du temps τ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60964" y="914400"/>
            <a:ext cx="322990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u="sng">
                <a:solidFill>
                  <a:srgbClr val="F8D3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Première méthode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251787" y="898354"/>
            <a:ext cx="821338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utilise la solution de l’équation différentielle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06418" y="2682420"/>
            <a:ext cx="322990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u="sng">
                <a:solidFill>
                  <a:srgbClr val="F8D3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Deuxième méthode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59750" y="1716742"/>
            <a:ext cx="8515496" cy="5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 τ est l’abscisse qui correspond à l’ordonnée 0,63E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36323" y="2682420"/>
            <a:ext cx="11746376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tangente à la courbe à t=0, coupe l’asymptote U=E au point d’abscisse τ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21371" y="3275511"/>
            <a:ext cx="1007859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6 - Expression de l’intensité du courant de charge i(t)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84177" y="3960677"/>
            <a:ext cx="821338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sait que l’intensité du courant de charge 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348362" y="5848150"/>
            <a:ext cx="1577219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 = C.Uc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33978" y="6565066"/>
            <a:ext cx="1144526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Tel que E/R représente l’intensité de courant à l’instant t = 0 noté       avec</a:t>
            </a:r>
          </a:p>
        </p:txBody>
      </p:sp>
      <p:sp>
        <p:nvSpPr>
          <p:cNvPr id="29" name="Freeform 29"/>
          <p:cNvSpPr/>
          <p:nvPr/>
        </p:nvSpPr>
        <p:spPr>
          <a:xfrm>
            <a:off x="11844401" y="6679366"/>
            <a:ext cx="338366" cy="380157"/>
          </a:xfrm>
          <a:custGeom>
            <a:avLst/>
            <a:gdLst/>
            <a:ahLst/>
            <a:cxnLst/>
            <a:rect l="l" t="t" r="r" b="b"/>
            <a:pathLst>
              <a:path w="338366" h="380157">
                <a:moveTo>
                  <a:pt x="0" y="0"/>
                </a:moveTo>
                <a:lnTo>
                  <a:pt x="338366" y="0"/>
                </a:lnTo>
                <a:lnTo>
                  <a:pt x="338366" y="380156"/>
                </a:lnTo>
                <a:lnTo>
                  <a:pt x="0" y="38015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1859729" t="-4335825" r="-3613643" b="-2585147"/>
            </a:stretch>
          </a:blipFill>
        </p:spPr>
      </p:sp>
      <p:sp>
        <p:nvSpPr>
          <p:cNvPr id="30" name="Freeform 30"/>
          <p:cNvSpPr/>
          <p:nvPr/>
        </p:nvSpPr>
        <p:spPr>
          <a:xfrm rot="5460838">
            <a:off x="16029928" y="809674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0403" y="-882989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897159" y="7529870"/>
            <a:ext cx="4869584" cy="4900708"/>
          </a:xfrm>
          <a:custGeom>
            <a:avLst/>
            <a:gdLst/>
            <a:ahLst/>
            <a:cxnLst/>
            <a:rect l="l" t="t" r="r" b="b"/>
            <a:pathLst>
              <a:path w="4869584" h="4900708">
                <a:moveTo>
                  <a:pt x="0" y="0"/>
                </a:moveTo>
                <a:lnTo>
                  <a:pt x="4869583" y="0"/>
                </a:lnTo>
                <a:lnTo>
                  <a:pt x="4869583" y="4900708"/>
                </a:lnTo>
                <a:lnTo>
                  <a:pt x="0" y="49007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848721" y="2832269"/>
            <a:ext cx="4693920" cy="2072640"/>
          </a:xfrm>
          <a:custGeom>
            <a:avLst/>
            <a:gdLst/>
            <a:ahLst/>
            <a:cxnLst/>
            <a:rect l="l" t="t" r="r" b="b"/>
            <a:pathLst>
              <a:path w="4693920" h="2072640">
                <a:moveTo>
                  <a:pt x="0" y="0"/>
                </a:moveTo>
                <a:lnTo>
                  <a:pt x="4693920" y="0"/>
                </a:lnTo>
                <a:lnTo>
                  <a:pt x="4693920" y="2072640"/>
                </a:lnTo>
                <a:lnTo>
                  <a:pt x="0" y="2072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1340" t="-74749" r="-22249" b="-8612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151429" y="3763486"/>
            <a:ext cx="3985143" cy="677745"/>
          </a:xfrm>
          <a:custGeom>
            <a:avLst/>
            <a:gdLst/>
            <a:ahLst/>
            <a:cxnLst/>
            <a:rect l="l" t="t" r="r" b="b"/>
            <a:pathLst>
              <a:path w="3985143" h="677745">
                <a:moveTo>
                  <a:pt x="0" y="0"/>
                </a:moveTo>
                <a:lnTo>
                  <a:pt x="3985142" y="0"/>
                </a:lnTo>
                <a:lnTo>
                  <a:pt x="3985142" y="677745"/>
                </a:lnTo>
                <a:lnTo>
                  <a:pt x="0" y="6777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03945" t="-2979894" r="-230550" b="-53602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151429" y="3869516"/>
            <a:ext cx="470648" cy="465685"/>
          </a:xfrm>
          <a:custGeom>
            <a:avLst/>
            <a:gdLst/>
            <a:ahLst/>
            <a:cxnLst/>
            <a:rect l="l" t="t" r="r" b="b"/>
            <a:pathLst>
              <a:path w="470648" h="465685">
                <a:moveTo>
                  <a:pt x="0" y="0"/>
                </a:moveTo>
                <a:lnTo>
                  <a:pt x="470647" y="0"/>
                </a:lnTo>
                <a:lnTo>
                  <a:pt x="470647" y="465685"/>
                </a:lnTo>
                <a:lnTo>
                  <a:pt x="0" y="465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r="-20573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975138" y="5196247"/>
            <a:ext cx="2157440" cy="545466"/>
          </a:xfrm>
          <a:custGeom>
            <a:avLst/>
            <a:gdLst/>
            <a:ahLst/>
            <a:cxnLst/>
            <a:rect l="l" t="t" r="r" b="b"/>
            <a:pathLst>
              <a:path w="2157440" h="545466">
                <a:moveTo>
                  <a:pt x="0" y="0"/>
                </a:moveTo>
                <a:lnTo>
                  <a:pt x="2157440" y="0"/>
                </a:lnTo>
                <a:lnTo>
                  <a:pt x="2157440" y="545466"/>
                </a:lnTo>
                <a:lnTo>
                  <a:pt x="0" y="5454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39444" t="-3770821" r="-428671" b="-42902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201554" y="5211882"/>
            <a:ext cx="4480560" cy="572334"/>
          </a:xfrm>
          <a:custGeom>
            <a:avLst/>
            <a:gdLst/>
            <a:ahLst/>
            <a:cxnLst/>
            <a:rect l="l" t="t" r="r" b="b"/>
            <a:pathLst>
              <a:path w="4480560" h="572334">
                <a:moveTo>
                  <a:pt x="0" y="0"/>
                </a:moveTo>
                <a:lnTo>
                  <a:pt x="4480560" y="0"/>
                </a:lnTo>
                <a:lnTo>
                  <a:pt x="4480560" y="572334"/>
                </a:lnTo>
                <a:lnTo>
                  <a:pt x="0" y="5723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0059" t="-3746358" r="-181383" b="-26921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98959" y="5224822"/>
            <a:ext cx="2409504" cy="587969"/>
          </a:xfrm>
          <a:custGeom>
            <a:avLst/>
            <a:gdLst/>
            <a:ahLst/>
            <a:cxnLst/>
            <a:rect l="l" t="t" r="r" b="b"/>
            <a:pathLst>
              <a:path w="2409504" h="587969">
                <a:moveTo>
                  <a:pt x="0" y="0"/>
                </a:moveTo>
                <a:lnTo>
                  <a:pt x="2409504" y="0"/>
                </a:lnTo>
                <a:lnTo>
                  <a:pt x="2409504" y="587969"/>
                </a:lnTo>
                <a:lnTo>
                  <a:pt x="0" y="5879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727068" y="5245579"/>
            <a:ext cx="2409504" cy="587969"/>
          </a:xfrm>
          <a:custGeom>
            <a:avLst/>
            <a:gdLst/>
            <a:ahLst/>
            <a:cxnLst/>
            <a:rect l="l" t="t" r="r" b="b"/>
            <a:pathLst>
              <a:path w="2409504" h="587969">
                <a:moveTo>
                  <a:pt x="0" y="0"/>
                </a:moveTo>
                <a:lnTo>
                  <a:pt x="2409503" y="0"/>
                </a:lnTo>
                <a:lnTo>
                  <a:pt x="2409503" y="587969"/>
                </a:lnTo>
                <a:lnTo>
                  <a:pt x="0" y="5879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39500" y="7204524"/>
            <a:ext cx="14116677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Pour déterminer les constantes A ,B et τ, on remplace la solution et sa dérivée première dans l’équation différentielle</a:t>
            </a:r>
          </a:p>
        </p:txBody>
      </p:sp>
      <p:sp>
        <p:nvSpPr>
          <p:cNvPr id="17" name="Freeform 17"/>
          <p:cNvSpPr/>
          <p:nvPr/>
        </p:nvSpPr>
        <p:spPr>
          <a:xfrm>
            <a:off x="5881764" y="8483415"/>
            <a:ext cx="2407059" cy="627419"/>
          </a:xfrm>
          <a:custGeom>
            <a:avLst/>
            <a:gdLst/>
            <a:ahLst/>
            <a:cxnLst/>
            <a:rect l="l" t="t" r="r" b="b"/>
            <a:pathLst>
              <a:path w="2407059" h="627419">
                <a:moveTo>
                  <a:pt x="0" y="0"/>
                </a:moveTo>
                <a:lnTo>
                  <a:pt x="2407059" y="0"/>
                </a:lnTo>
                <a:lnTo>
                  <a:pt x="2407059" y="627419"/>
                </a:lnTo>
                <a:lnTo>
                  <a:pt x="0" y="6274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5987" t="-362176" r="-519753" b="-3044075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067541" y="8464567"/>
            <a:ext cx="3875480" cy="604787"/>
          </a:xfrm>
          <a:custGeom>
            <a:avLst/>
            <a:gdLst/>
            <a:ahLst/>
            <a:cxnLst/>
            <a:rect l="l" t="t" r="r" b="b"/>
            <a:pathLst>
              <a:path w="3875480" h="604787">
                <a:moveTo>
                  <a:pt x="0" y="0"/>
                </a:moveTo>
                <a:lnTo>
                  <a:pt x="3875480" y="0"/>
                </a:lnTo>
                <a:lnTo>
                  <a:pt x="3875480" y="604787"/>
                </a:lnTo>
                <a:lnTo>
                  <a:pt x="0" y="60478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88618" t="-371396" r="-205695" b="-3104797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564795" y="7796345"/>
            <a:ext cx="1700374" cy="429906"/>
          </a:xfrm>
          <a:custGeom>
            <a:avLst/>
            <a:gdLst/>
            <a:ahLst/>
            <a:cxnLst/>
            <a:rect l="l" t="t" r="r" b="b"/>
            <a:pathLst>
              <a:path w="1700374" h="429906">
                <a:moveTo>
                  <a:pt x="0" y="0"/>
                </a:moveTo>
                <a:lnTo>
                  <a:pt x="1700374" y="0"/>
                </a:lnTo>
                <a:lnTo>
                  <a:pt x="1700374" y="429906"/>
                </a:lnTo>
                <a:lnTo>
                  <a:pt x="0" y="4299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39444" t="-3770821" r="-428671" b="-429027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793648" y="8464567"/>
            <a:ext cx="865915" cy="520382"/>
          </a:xfrm>
          <a:custGeom>
            <a:avLst/>
            <a:gdLst/>
            <a:ahLst/>
            <a:cxnLst/>
            <a:rect l="l" t="t" r="r" b="b"/>
            <a:pathLst>
              <a:path w="865915" h="520382">
                <a:moveTo>
                  <a:pt x="0" y="0"/>
                </a:moveTo>
                <a:lnTo>
                  <a:pt x="865915" y="0"/>
                </a:lnTo>
                <a:lnTo>
                  <a:pt x="865915" y="520381"/>
                </a:lnTo>
                <a:lnTo>
                  <a:pt x="0" y="5203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841822" y="2251307"/>
            <a:ext cx="1058151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Équation différentielle vérifiée par la tension Uc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75007" y="1181903"/>
            <a:ext cx="14537985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Après la charge du condensateur, on bascule l’interrupteur à la position ❷ que l’on considère comme origine des dates  t=0, le condensateur se décharge dans la résistance .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93283" y="111714"/>
            <a:ext cx="11602398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 - Décharge d’un condensateur :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31059" y="2998945"/>
            <a:ext cx="7129037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 appliquant la loi d’additivité des tensions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27068" y="2998945"/>
            <a:ext cx="2496077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Ur  + Uc = 0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09884" y="3733840"/>
            <a:ext cx="318013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d'après a loi d'ohm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93311" y="4536481"/>
            <a:ext cx="1051057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aboutit à l’équation différentielle vérifié par une variable donnée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07888" y="3822755"/>
            <a:ext cx="414189" cy="5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86503" y="5178904"/>
            <a:ext cx="2006658" cy="46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00F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Variable Uc 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44000" y="5196247"/>
            <a:ext cx="2006658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100F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Variable q: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082153" y="2868452"/>
            <a:ext cx="42496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100F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983201" y="2868452"/>
            <a:ext cx="42496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100F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917132" y="5919273"/>
            <a:ext cx="10581512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Solution de l’équation différentielle    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917132" y="6604439"/>
            <a:ext cx="1162714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considère Uc(t) comme variable et la solution de l’équation différentielle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876899" y="8599209"/>
            <a:ext cx="100486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090712" y="9306600"/>
            <a:ext cx="100486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37" name="Freeform 37"/>
          <p:cNvSpPr/>
          <p:nvPr/>
        </p:nvSpPr>
        <p:spPr>
          <a:xfrm>
            <a:off x="5455920" y="9342120"/>
            <a:ext cx="4343400" cy="624840"/>
          </a:xfrm>
          <a:custGeom>
            <a:avLst/>
            <a:gdLst/>
            <a:ahLst/>
            <a:cxnLst/>
            <a:rect l="l" t="t" r="r" b="b"/>
            <a:pathLst>
              <a:path w="4343400" h="624840">
                <a:moveTo>
                  <a:pt x="0" y="0"/>
                </a:moveTo>
                <a:lnTo>
                  <a:pt x="4343400" y="0"/>
                </a:lnTo>
                <a:lnTo>
                  <a:pt x="4343400" y="624840"/>
                </a:lnTo>
                <a:lnTo>
                  <a:pt x="0" y="62484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8260" t="-535702" r="-284336" b="-3325129"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0875645" y="9325016"/>
            <a:ext cx="4160520" cy="632460"/>
          </a:xfrm>
          <a:custGeom>
            <a:avLst/>
            <a:gdLst/>
            <a:ahLst/>
            <a:cxnLst/>
            <a:rect l="l" t="t" r="r" b="b"/>
            <a:pathLst>
              <a:path w="4160520" h="632460">
                <a:moveTo>
                  <a:pt x="0" y="0"/>
                </a:moveTo>
                <a:lnTo>
                  <a:pt x="4160520" y="0"/>
                </a:lnTo>
                <a:lnTo>
                  <a:pt x="4160520" y="632460"/>
                </a:lnTo>
                <a:lnTo>
                  <a:pt x="0" y="63246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46169" t="-528043" r="-174123" b="-3285067"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0000852" y="9452238"/>
            <a:ext cx="673262" cy="404605"/>
          </a:xfrm>
          <a:custGeom>
            <a:avLst/>
            <a:gdLst/>
            <a:ahLst/>
            <a:cxnLst/>
            <a:rect l="l" t="t" r="r" b="b"/>
            <a:pathLst>
              <a:path w="673262" h="404605">
                <a:moveTo>
                  <a:pt x="0" y="0"/>
                </a:moveTo>
                <a:lnTo>
                  <a:pt x="673261" y="0"/>
                </a:lnTo>
                <a:lnTo>
                  <a:pt x="673261" y="404604"/>
                </a:lnTo>
                <a:lnTo>
                  <a:pt x="0" y="4046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 rot="5460838">
            <a:off x="15924058" y="818818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903673" y="-892800"/>
            <a:ext cx="1247568" cy="2169684"/>
          </a:xfrm>
          <a:custGeom>
            <a:avLst/>
            <a:gdLst/>
            <a:ahLst/>
            <a:cxnLst/>
            <a:rect l="l" t="t" r="r" b="b"/>
            <a:pathLst>
              <a:path w="1247568" h="2169684">
                <a:moveTo>
                  <a:pt x="1247568" y="0"/>
                </a:moveTo>
                <a:lnTo>
                  <a:pt x="0" y="0"/>
                </a:lnTo>
                <a:lnTo>
                  <a:pt x="0" y="2169684"/>
                </a:lnTo>
                <a:lnTo>
                  <a:pt x="1247568" y="2169684"/>
                </a:lnTo>
                <a:lnTo>
                  <a:pt x="124756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955905" y="1203608"/>
            <a:ext cx="1057835" cy="358650"/>
          </a:xfrm>
          <a:custGeom>
            <a:avLst/>
            <a:gdLst/>
            <a:ahLst/>
            <a:cxnLst/>
            <a:rect l="l" t="t" r="r" b="b"/>
            <a:pathLst>
              <a:path w="1057835" h="358650">
                <a:moveTo>
                  <a:pt x="0" y="0"/>
                </a:moveTo>
                <a:lnTo>
                  <a:pt x="1057835" y="0"/>
                </a:lnTo>
                <a:lnTo>
                  <a:pt x="1057835" y="358649"/>
                </a:lnTo>
                <a:lnTo>
                  <a:pt x="0" y="358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37225" t="-1744609" r="-1085321" b="-8268275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650480" y="1162587"/>
            <a:ext cx="1878789" cy="488674"/>
          </a:xfrm>
          <a:custGeom>
            <a:avLst/>
            <a:gdLst/>
            <a:ahLst/>
            <a:cxnLst/>
            <a:rect l="l" t="t" r="r" b="b"/>
            <a:pathLst>
              <a:path w="1878789" h="488674">
                <a:moveTo>
                  <a:pt x="0" y="0"/>
                </a:moveTo>
                <a:lnTo>
                  <a:pt x="1878789" y="0"/>
                </a:lnTo>
                <a:lnTo>
                  <a:pt x="1878789" y="488674"/>
                </a:lnTo>
                <a:lnTo>
                  <a:pt x="0" y="4886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79740" t="-752942" r="-251708" b="-367134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013489" y="302214"/>
            <a:ext cx="3516273" cy="633175"/>
          </a:xfrm>
          <a:custGeom>
            <a:avLst/>
            <a:gdLst/>
            <a:ahLst/>
            <a:cxnLst/>
            <a:rect l="l" t="t" r="r" b="b"/>
            <a:pathLst>
              <a:path w="3516273" h="633175">
                <a:moveTo>
                  <a:pt x="0" y="0"/>
                </a:moveTo>
                <a:lnTo>
                  <a:pt x="3516274" y="0"/>
                </a:lnTo>
                <a:lnTo>
                  <a:pt x="3516274" y="633175"/>
                </a:lnTo>
                <a:lnTo>
                  <a:pt x="0" y="6331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55259" t="-419685" r="-45929" b="-263359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751236" y="1786368"/>
            <a:ext cx="1599974" cy="581809"/>
          </a:xfrm>
          <a:custGeom>
            <a:avLst/>
            <a:gdLst/>
            <a:ahLst/>
            <a:cxnLst/>
            <a:rect l="l" t="t" r="r" b="b"/>
            <a:pathLst>
              <a:path w="1599974" h="581809">
                <a:moveTo>
                  <a:pt x="0" y="0"/>
                </a:moveTo>
                <a:lnTo>
                  <a:pt x="1599973" y="0"/>
                </a:lnTo>
                <a:lnTo>
                  <a:pt x="1599973" y="581809"/>
                </a:lnTo>
                <a:lnTo>
                  <a:pt x="0" y="5818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60838">
            <a:off x="16029928" y="81424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958053" y="3199393"/>
            <a:ext cx="1531923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à t=0 la tension Uc(0)= E , on remplace dans l’équation horaire                              et on obtient :   </a:t>
            </a:r>
          </a:p>
        </p:txBody>
      </p:sp>
      <p:sp>
        <p:nvSpPr>
          <p:cNvPr id="15" name="Freeform 15"/>
          <p:cNvSpPr/>
          <p:nvPr/>
        </p:nvSpPr>
        <p:spPr>
          <a:xfrm>
            <a:off x="3417140" y="4053840"/>
            <a:ext cx="4888660" cy="518160"/>
          </a:xfrm>
          <a:custGeom>
            <a:avLst/>
            <a:gdLst/>
            <a:ahLst/>
            <a:cxnLst/>
            <a:rect l="l" t="t" r="r" b="b"/>
            <a:pathLst>
              <a:path w="4888660" h="518160">
                <a:moveTo>
                  <a:pt x="0" y="0"/>
                </a:moveTo>
                <a:lnTo>
                  <a:pt x="4888660" y="0"/>
                </a:lnTo>
                <a:lnTo>
                  <a:pt x="4888660" y="518160"/>
                </a:lnTo>
                <a:lnTo>
                  <a:pt x="0" y="5181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533" t="-1326473" r="-310092" b="-4323712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812400" y="3242423"/>
            <a:ext cx="2343037" cy="511961"/>
          </a:xfrm>
          <a:custGeom>
            <a:avLst/>
            <a:gdLst/>
            <a:ahLst/>
            <a:cxnLst/>
            <a:rect l="l" t="t" r="r" b="b"/>
            <a:pathLst>
              <a:path w="2343037" h="511961">
                <a:moveTo>
                  <a:pt x="0" y="0"/>
                </a:moveTo>
                <a:lnTo>
                  <a:pt x="2343037" y="0"/>
                </a:lnTo>
                <a:lnTo>
                  <a:pt x="2343037" y="511961"/>
                </a:lnTo>
                <a:lnTo>
                  <a:pt x="0" y="5119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9846" t="-185791" r="-173769" b="-3753592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529763" y="4172330"/>
            <a:ext cx="1057835" cy="358650"/>
          </a:xfrm>
          <a:custGeom>
            <a:avLst/>
            <a:gdLst/>
            <a:ahLst/>
            <a:cxnLst/>
            <a:rect l="l" t="t" r="r" b="b"/>
            <a:pathLst>
              <a:path w="1057835" h="358650">
                <a:moveTo>
                  <a:pt x="0" y="0"/>
                </a:moveTo>
                <a:lnTo>
                  <a:pt x="1057835" y="0"/>
                </a:lnTo>
                <a:lnTo>
                  <a:pt x="1057835" y="358649"/>
                </a:lnTo>
                <a:lnTo>
                  <a:pt x="0" y="358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37225" t="-1744609" r="-1085321" b="-8268275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939881" y="4109528"/>
            <a:ext cx="1125434" cy="406784"/>
          </a:xfrm>
          <a:custGeom>
            <a:avLst/>
            <a:gdLst/>
            <a:ahLst/>
            <a:cxnLst/>
            <a:rect l="l" t="t" r="r" b="b"/>
            <a:pathLst>
              <a:path w="1125434" h="406784">
                <a:moveTo>
                  <a:pt x="0" y="0"/>
                </a:moveTo>
                <a:lnTo>
                  <a:pt x="1125434" y="0"/>
                </a:lnTo>
                <a:lnTo>
                  <a:pt x="1125434" y="406784"/>
                </a:lnTo>
                <a:lnTo>
                  <a:pt x="0" y="4067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8798562" y="4841621"/>
            <a:ext cx="3177275" cy="772851"/>
          </a:xfrm>
          <a:custGeom>
            <a:avLst/>
            <a:gdLst/>
            <a:ahLst/>
            <a:cxnLst/>
            <a:rect l="l" t="t" r="r" b="b"/>
            <a:pathLst>
              <a:path w="3177275" h="772851">
                <a:moveTo>
                  <a:pt x="0" y="0"/>
                </a:moveTo>
                <a:lnTo>
                  <a:pt x="3177274" y="0"/>
                </a:lnTo>
                <a:lnTo>
                  <a:pt x="3177274" y="772850"/>
                </a:lnTo>
                <a:lnTo>
                  <a:pt x="0" y="7728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4545293" y="366395"/>
            <a:ext cx="100486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28292" y="1096270"/>
            <a:ext cx="1162714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Par Egalité de deux fonctions polynomiales, l’équation est exacte 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155437" y="1048287"/>
            <a:ext cx="385763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85128" y="1813186"/>
            <a:ext cx="362614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d’où           </a:t>
            </a:r>
            <a:r>
              <a:rPr lang="en-US" sz="2899">
                <a:solidFill>
                  <a:srgbClr val="0607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τ = R.C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32657" y="2530102"/>
            <a:ext cx="830482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u="sng">
                <a:solidFill>
                  <a:srgbClr val="FFDC5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Déterminer la constante A par les conditions initiales 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98562" y="4017009"/>
            <a:ext cx="39927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61483" y="4058030"/>
            <a:ext cx="97839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819220" y="4860063"/>
            <a:ext cx="375207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Donc la solution s’écrit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032657" y="5576979"/>
            <a:ext cx="696554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3 - La représentation de Uc = f(t):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36249" y="6280589"/>
            <a:ext cx="11097758" cy="15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Mathématiquement la courbe qui représente Uc = f(t) est la suivante tel</a:t>
            </a:r>
          </a:p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que à t = 0 on a Uc(0) = E et quand  t → ∞ on a Uc =0  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pratiquement on considère t &gt; 5τ on a Uc(∞) = 0</a:t>
            </a:r>
          </a:p>
        </p:txBody>
      </p:sp>
      <p:sp>
        <p:nvSpPr>
          <p:cNvPr id="30" name="Freeform 30"/>
          <p:cNvSpPr/>
          <p:nvPr/>
        </p:nvSpPr>
        <p:spPr>
          <a:xfrm>
            <a:off x="13189763" y="5687959"/>
            <a:ext cx="4069537" cy="2948940"/>
          </a:xfrm>
          <a:custGeom>
            <a:avLst/>
            <a:gdLst/>
            <a:ahLst/>
            <a:cxnLst/>
            <a:rect l="l" t="t" r="r" b="b"/>
            <a:pathLst>
              <a:path w="4069537" h="2948940">
                <a:moveTo>
                  <a:pt x="0" y="0"/>
                </a:moveTo>
                <a:lnTo>
                  <a:pt x="4069537" y="0"/>
                </a:lnTo>
                <a:lnTo>
                  <a:pt x="4069537" y="2948940"/>
                </a:lnTo>
                <a:lnTo>
                  <a:pt x="0" y="29489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1214" t="-199833" r="-32446" b="-351854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84651" y="1647949"/>
            <a:ext cx="5162432" cy="426720"/>
          </a:xfrm>
          <a:custGeom>
            <a:avLst/>
            <a:gdLst/>
            <a:ahLst/>
            <a:cxnLst/>
            <a:rect l="l" t="t" r="r" b="b"/>
            <a:pathLst>
              <a:path w="5162432" h="426720">
                <a:moveTo>
                  <a:pt x="0" y="0"/>
                </a:moveTo>
                <a:lnTo>
                  <a:pt x="5162432" y="0"/>
                </a:lnTo>
                <a:lnTo>
                  <a:pt x="5162432" y="426720"/>
                </a:lnTo>
                <a:lnTo>
                  <a:pt x="0" y="426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421" r="-752" b="-51089"/>
            </a:stretch>
          </a:blipFill>
        </p:spPr>
      </p:sp>
      <p:sp>
        <p:nvSpPr>
          <p:cNvPr id="3" name="Freeform 3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867302" flipH="1">
            <a:off x="16903673" y="-892800"/>
            <a:ext cx="1247568" cy="2169684"/>
          </a:xfrm>
          <a:custGeom>
            <a:avLst/>
            <a:gdLst/>
            <a:ahLst/>
            <a:cxnLst/>
            <a:rect l="l" t="t" r="r" b="b"/>
            <a:pathLst>
              <a:path w="1247568" h="2169684">
                <a:moveTo>
                  <a:pt x="1247568" y="0"/>
                </a:moveTo>
                <a:lnTo>
                  <a:pt x="0" y="0"/>
                </a:lnTo>
                <a:lnTo>
                  <a:pt x="0" y="2169684"/>
                </a:lnTo>
                <a:lnTo>
                  <a:pt x="1247568" y="2169684"/>
                </a:lnTo>
                <a:lnTo>
                  <a:pt x="124756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60838">
            <a:off x="16029928" y="81424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566980" y="1363151"/>
            <a:ext cx="4997776" cy="996315"/>
          </a:xfrm>
          <a:custGeom>
            <a:avLst/>
            <a:gdLst/>
            <a:ahLst/>
            <a:cxnLst/>
            <a:rect l="l" t="t" r="r" b="b"/>
            <a:pathLst>
              <a:path w="4997776" h="996315">
                <a:moveTo>
                  <a:pt x="0" y="0"/>
                </a:moveTo>
                <a:lnTo>
                  <a:pt x="4997775" y="0"/>
                </a:lnTo>
                <a:lnTo>
                  <a:pt x="4997775" y="996316"/>
                </a:lnTo>
                <a:lnTo>
                  <a:pt x="0" y="9963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970155" y="3189117"/>
            <a:ext cx="811525" cy="420517"/>
          </a:xfrm>
          <a:custGeom>
            <a:avLst/>
            <a:gdLst/>
            <a:ahLst/>
            <a:cxnLst/>
            <a:rect l="l" t="t" r="r" b="b"/>
            <a:pathLst>
              <a:path w="811525" h="420517">
                <a:moveTo>
                  <a:pt x="0" y="0"/>
                </a:moveTo>
                <a:lnTo>
                  <a:pt x="811524" y="0"/>
                </a:lnTo>
                <a:lnTo>
                  <a:pt x="811524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61627" y="1725207"/>
            <a:ext cx="419567" cy="325737"/>
          </a:xfrm>
          <a:custGeom>
            <a:avLst/>
            <a:gdLst/>
            <a:ahLst/>
            <a:cxnLst/>
            <a:rect l="l" t="t" r="r" b="b"/>
            <a:pathLst>
              <a:path w="419567" h="325737">
                <a:moveTo>
                  <a:pt x="0" y="0"/>
                </a:moveTo>
                <a:lnTo>
                  <a:pt x="419568" y="0"/>
                </a:lnTo>
                <a:lnTo>
                  <a:pt x="419568" y="325737"/>
                </a:lnTo>
                <a:lnTo>
                  <a:pt x="0" y="3257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31994" y="2665242"/>
            <a:ext cx="419567" cy="325737"/>
          </a:xfrm>
          <a:custGeom>
            <a:avLst/>
            <a:gdLst/>
            <a:ahLst/>
            <a:cxnLst/>
            <a:rect l="l" t="t" r="r" b="b"/>
            <a:pathLst>
              <a:path w="419567" h="325737">
                <a:moveTo>
                  <a:pt x="0" y="0"/>
                </a:moveTo>
                <a:lnTo>
                  <a:pt x="419568" y="0"/>
                </a:lnTo>
                <a:lnTo>
                  <a:pt x="419568" y="325737"/>
                </a:lnTo>
                <a:lnTo>
                  <a:pt x="0" y="3257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195016" y="4438160"/>
            <a:ext cx="1131897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a</a:t>
            </a:r>
          </a:p>
        </p:txBody>
      </p:sp>
      <p:sp>
        <p:nvSpPr>
          <p:cNvPr id="16" name="Freeform 16"/>
          <p:cNvSpPr/>
          <p:nvPr/>
        </p:nvSpPr>
        <p:spPr>
          <a:xfrm>
            <a:off x="3212487" y="4529967"/>
            <a:ext cx="1887417" cy="459102"/>
          </a:xfrm>
          <a:custGeom>
            <a:avLst/>
            <a:gdLst/>
            <a:ahLst/>
            <a:cxnLst/>
            <a:rect l="l" t="t" r="r" b="b"/>
            <a:pathLst>
              <a:path w="1887417" h="459102">
                <a:moveTo>
                  <a:pt x="0" y="0"/>
                </a:moveTo>
                <a:lnTo>
                  <a:pt x="1887417" y="0"/>
                </a:lnTo>
                <a:lnTo>
                  <a:pt x="1887417" y="459102"/>
                </a:lnTo>
                <a:lnTo>
                  <a:pt x="0" y="4591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5478978" y="4438160"/>
            <a:ext cx="6907857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 d’après la loi d’additivité des tensions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566980" y="4556760"/>
            <a:ext cx="1707060" cy="441960"/>
          </a:xfrm>
          <a:custGeom>
            <a:avLst/>
            <a:gdLst/>
            <a:ahLst/>
            <a:cxnLst/>
            <a:rect l="l" t="t" r="r" b="b"/>
            <a:pathLst>
              <a:path w="1707060" h="441960">
                <a:moveTo>
                  <a:pt x="0" y="0"/>
                </a:moveTo>
                <a:lnTo>
                  <a:pt x="1707060" y="0"/>
                </a:lnTo>
                <a:lnTo>
                  <a:pt x="1707060" y="441960"/>
                </a:lnTo>
                <a:lnTo>
                  <a:pt x="0" y="44196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41843" t="-3068723" r="-667932" b="-2898030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970155" y="5451952"/>
            <a:ext cx="2220799" cy="472398"/>
          </a:xfrm>
          <a:custGeom>
            <a:avLst/>
            <a:gdLst/>
            <a:ahLst/>
            <a:cxnLst/>
            <a:rect l="l" t="t" r="r" b="b"/>
            <a:pathLst>
              <a:path w="2220799" h="472398">
                <a:moveTo>
                  <a:pt x="0" y="0"/>
                </a:moveTo>
                <a:lnTo>
                  <a:pt x="2220799" y="0"/>
                </a:lnTo>
                <a:lnTo>
                  <a:pt x="2220799" y="472398"/>
                </a:lnTo>
                <a:lnTo>
                  <a:pt x="0" y="47239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62153" t="-2812331" r="-375989" b="-2664339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461030" y="5372100"/>
            <a:ext cx="1935480" cy="685800"/>
          </a:xfrm>
          <a:custGeom>
            <a:avLst/>
            <a:gdLst/>
            <a:ahLst/>
            <a:cxnLst/>
            <a:rect l="l" t="t" r="r" b="b"/>
            <a:pathLst>
              <a:path w="1935480" h="685800">
                <a:moveTo>
                  <a:pt x="0" y="0"/>
                </a:moveTo>
                <a:lnTo>
                  <a:pt x="1935480" y="0"/>
                </a:lnTo>
                <a:lnTo>
                  <a:pt x="193548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697738" t="-1758419" r="-84790" b="-1666715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3134378" y="6701984"/>
            <a:ext cx="385070" cy="328107"/>
          </a:xfrm>
          <a:custGeom>
            <a:avLst/>
            <a:gdLst/>
            <a:ahLst/>
            <a:cxnLst/>
            <a:rect l="l" t="t" r="r" b="b"/>
            <a:pathLst>
              <a:path w="385070" h="328107">
                <a:moveTo>
                  <a:pt x="0" y="0"/>
                </a:moveTo>
                <a:lnTo>
                  <a:pt x="385070" y="0"/>
                </a:lnTo>
                <a:lnTo>
                  <a:pt x="385070" y="328108"/>
                </a:lnTo>
                <a:lnTo>
                  <a:pt x="0" y="32810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839904" y="5546822"/>
            <a:ext cx="4899838" cy="2791739"/>
          </a:xfrm>
          <a:custGeom>
            <a:avLst/>
            <a:gdLst/>
            <a:ahLst/>
            <a:cxnLst/>
            <a:rect l="l" t="t" r="r" b="b"/>
            <a:pathLst>
              <a:path w="4899838" h="2791739">
                <a:moveTo>
                  <a:pt x="0" y="0"/>
                </a:moveTo>
                <a:lnTo>
                  <a:pt x="4899838" y="0"/>
                </a:lnTo>
                <a:lnTo>
                  <a:pt x="4899838" y="2791739"/>
                </a:lnTo>
                <a:lnTo>
                  <a:pt x="0" y="27917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 l="-73408" r="-2641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3212487" y="495740"/>
            <a:ext cx="996782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4 - Détermination de la constante du temps τ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60964" y="1028506"/>
            <a:ext cx="322990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u="sng">
                <a:solidFill>
                  <a:srgbClr val="F8D3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Première méthode 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76445" y="1553430"/>
            <a:ext cx="9391977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utilise la solution de l’équation différentielle pour t = τ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760964" y="2110251"/>
            <a:ext cx="3229905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u="sng">
                <a:solidFill>
                  <a:srgbClr val="F8D3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Deuxième méthode :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076445" y="2550942"/>
            <a:ext cx="11738937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Utilisation de la tangente à la courbe à l’instant t=0 .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                      la tangente coupe l’axe des abscisses  à t = τ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19012" y="3772683"/>
            <a:ext cx="9967824" cy="64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5 - Expression de l'intensité du courant de charge : i(t) 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768310" y="5399594"/>
            <a:ext cx="916469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478310" y="5431301"/>
            <a:ext cx="1835596" cy="542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8"/>
              </a:lnSpc>
              <a:spcBef>
                <a:spcPct val="0"/>
              </a:spcBef>
            </a:pPr>
            <a:r>
              <a:rPr lang="en-US" sz="282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d’où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027871" y="6496050"/>
            <a:ext cx="6750104" cy="1069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C’est Intensité du condensateur au cours de la décharge électrique</a:t>
            </a:r>
          </a:p>
        </p:txBody>
      </p:sp>
      <p:sp>
        <p:nvSpPr>
          <p:cNvPr id="32" name="Freeform 32"/>
          <p:cNvSpPr/>
          <p:nvPr/>
        </p:nvSpPr>
        <p:spPr>
          <a:xfrm>
            <a:off x="13159259" y="5899628"/>
            <a:ext cx="4408047" cy="2260926"/>
          </a:xfrm>
          <a:custGeom>
            <a:avLst/>
            <a:gdLst/>
            <a:ahLst/>
            <a:cxnLst/>
            <a:rect l="l" t="t" r="r" b="b"/>
            <a:pathLst>
              <a:path w="4408047" h="2260926">
                <a:moveTo>
                  <a:pt x="0" y="0"/>
                </a:moveTo>
                <a:lnTo>
                  <a:pt x="4408047" y="0"/>
                </a:lnTo>
                <a:lnTo>
                  <a:pt x="4408047" y="2260927"/>
                </a:lnTo>
                <a:lnTo>
                  <a:pt x="0" y="226092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6061288" y="-2279156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903673" y="-892800"/>
            <a:ext cx="1247568" cy="2169684"/>
          </a:xfrm>
          <a:custGeom>
            <a:avLst/>
            <a:gdLst/>
            <a:ahLst/>
            <a:cxnLst/>
            <a:rect l="l" t="t" r="r" b="b"/>
            <a:pathLst>
              <a:path w="1247568" h="2169684">
                <a:moveTo>
                  <a:pt x="1247568" y="0"/>
                </a:moveTo>
                <a:lnTo>
                  <a:pt x="0" y="0"/>
                </a:lnTo>
                <a:lnTo>
                  <a:pt x="0" y="2169684"/>
                </a:lnTo>
                <a:lnTo>
                  <a:pt x="1247568" y="2169684"/>
                </a:lnTo>
                <a:lnTo>
                  <a:pt x="124756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6548525" y="8699737"/>
            <a:ext cx="1457532" cy="1266655"/>
          </a:xfrm>
          <a:custGeom>
            <a:avLst/>
            <a:gdLst/>
            <a:ahLst/>
            <a:cxnLst/>
            <a:rect l="l" t="t" r="r" b="b"/>
            <a:pathLst>
              <a:path w="1457532" h="1266655">
                <a:moveTo>
                  <a:pt x="0" y="0"/>
                </a:moveTo>
                <a:lnTo>
                  <a:pt x="1457533" y="0"/>
                </a:lnTo>
                <a:lnTo>
                  <a:pt x="1457533" y="1266655"/>
                </a:lnTo>
                <a:lnTo>
                  <a:pt x="0" y="126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67804" y="8002294"/>
            <a:ext cx="1588659" cy="2762886"/>
          </a:xfrm>
          <a:custGeom>
            <a:avLst/>
            <a:gdLst/>
            <a:ahLst/>
            <a:cxnLst/>
            <a:rect l="l" t="t" r="r" b="b"/>
            <a:pathLst>
              <a:path w="1588659" h="2762886">
                <a:moveTo>
                  <a:pt x="1588659" y="0"/>
                </a:moveTo>
                <a:lnTo>
                  <a:pt x="0" y="0"/>
                </a:lnTo>
                <a:lnTo>
                  <a:pt x="0" y="2762886"/>
                </a:lnTo>
                <a:lnTo>
                  <a:pt x="1588659" y="2762886"/>
                </a:lnTo>
                <a:lnTo>
                  <a:pt x="15886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0"/>
            <a:ext cx="1844882" cy="1603278"/>
          </a:xfrm>
          <a:custGeom>
            <a:avLst/>
            <a:gdLst/>
            <a:ahLst/>
            <a:cxnLst/>
            <a:rect l="l" t="t" r="r" b="b"/>
            <a:pathLst>
              <a:path w="1844882" h="1603278">
                <a:moveTo>
                  <a:pt x="0" y="0"/>
                </a:moveTo>
                <a:lnTo>
                  <a:pt x="1844882" y="0"/>
                </a:lnTo>
                <a:lnTo>
                  <a:pt x="1844882" y="1603278"/>
                </a:lnTo>
                <a:lnTo>
                  <a:pt x="0" y="160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60838">
            <a:off x="16029928" y="81424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341397" y="4375698"/>
            <a:ext cx="419567" cy="325737"/>
          </a:xfrm>
          <a:custGeom>
            <a:avLst/>
            <a:gdLst/>
            <a:ahLst/>
            <a:cxnLst/>
            <a:rect l="l" t="t" r="r" b="b"/>
            <a:pathLst>
              <a:path w="419567" h="325737">
                <a:moveTo>
                  <a:pt x="0" y="0"/>
                </a:moveTo>
                <a:lnTo>
                  <a:pt x="419567" y="0"/>
                </a:lnTo>
                <a:lnTo>
                  <a:pt x="419567" y="325737"/>
                </a:lnTo>
                <a:lnTo>
                  <a:pt x="0" y="3257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341397" y="2282028"/>
            <a:ext cx="419567" cy="325737"/>
          </a:xfrm>
          <a:custGeom>
            <a:avLst/>
            <a:gdLst/>
            <a:ahLst/>
            <a:cxnLst/>
            <a:rect l="l" t="t" r="r" b="b"/>
            <a:pathLst>
              <a:path w="419567" h="325737">
                <a:moveTo>
                  <a:pt x="0" y="0"/>
                </a:moveTo>
                <a:lnTo>
                  <a:pt x="419567" y="0"/>
                </a:lnTo>
                <a:lnTo>
                  <a:pt x="419567" y="325737"/>
                </a:lnTo>
                <a:lnTo>
                  <a:pt x="0" y="3257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420088" y="2853611"/>
            <a:ext cx="4415063" cy="922923"/>
          </a:xfrm>
          <a:custGeom>
            <a:avLst/>
            <a:gdLst/>
            <a:ahLst/>
            <a:cxnLst/>
            <a:rect l="l" t="t" r="r" b="b"/>
            <a:pathLst>
              <a:path w="4415063" h="922923">
                <a:moveTo>
                  <a:pt x="0" y="0"/>
                </a:moveTo>
                <a:lnTo>
                  <a:pt x="4415063" y="0"/>
                </a:lnTo>
                <a:lnTo>
                  <a:pt x="4415063" y="922923"/>
                </a:lnTo>
                <a:lnTo>
                  <a:pt x="0" y="9229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2553" t="-1420" r="-15491" b="-25952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549325" y="2871722"/>
            <a:ext cx="3132788" cy="904812"/>
          </a:xfrm>
          <a:custGeom>
            <a:avLst/>
            <a:gdLst/>
            <a:ahLst/>
            <a:cxnLst/>
            <a:rect l="l" t="t" r="r" b="b"/>
            <a:pathLst>
              <a:path w="3132788" h="904812">
                <a:moveTo>
                  <a:pt x="0" y="0"/>
                </a:moveTo>
                <a:lnTo>
                  <a:pt x="3132789" y="0"/>
                </a:lnTo>
                <a:lnTo>
                  <a:pt x="3132789" y="904812"/>
                </a:lnTo>
                <a:lnTo>
                  <a:pt x="0" y="9048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433" t="-106264" r="-121219" b="-104448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838190" y="4097875"/>
            <a:ext cx="1845089" cy="741315"/>
          </a:xfrm>
          <a:custGeom>
            <a:avLst/>
            <a:gdLst/>
            <a:ahLst/>
            <a:cxnLst/>
            <a:rect l="l" t="t" r="r" b="b"/>
            <a:pathLst>
              <a:path w="1845089" h="741315">
                <a:moveTo>
                  <a:pt x="0" y="0"/>
                </a:moveTo>
                <a:lnTo>
                  <a:pt x="1845089" y="0"/>
                </a:lnTo>
                <a:lnTo>
                  <a:pt x="1845089" y="741315"/>
                </a:lnTo>
                <a:lnTo>
                  <a:pt x="0" y="7413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40341" t="-336259" r="-20791" b="-2426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101459" y="5972340"/>
            <a:ext cx="5447867" cy="1619636"/>
          </a:xfrm>
          <a:custGeom>
            <a:avLst/>
            <a:gdLst/>
            <a:ahLst/>
            <a:cxnLst/>
            <a:rect l="l" t="t" r="r" b="b"/>
            <a:pathLst>
              <a:path w="5447867" h="1619636">
                <a:moveTo>
                  <a:pt x="0" y="0"/>
                </a:moveTo>
                <a:lnTo>
                  <a:pt x="5447866" y="0"/>
                </a:lnTo>
                <a:lnTo>
                  <a:pt x="5447866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5630" t="-1297676" r="-192595" b="-831376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492535" y="4005126"/>
            <a:ext cx="1507617" cy="926814"/>
          </a:xfrm>
          <a:custGeom>
            <a:avLst/>
            <a:gdLst/>
            <a:ahLst/>
            <a:cxnLst/>
            <a:rect l="l" t="t" r="r" b="b"/>
            <a:pathLst>
              <a:path w="1507617" h="926814">
                <a:moveTo>
                  <a:pt x="0" y="0"/>
                </a:moveTo>
                <a:lnTo>
                  <a:pt x="1507617" y="0"/>
                </a:lnTo>
                <a:lnTo>
                  <a:pt x="1507617" y="926814"/>
                </a:lnTo>
                <a:lnTo>
                  <a:pt x="0" y="9268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884425" y="4326212"/>
            <a:ext cx="411999" cy="309754"/>
          </a:xfrm>
          <a:custGeom>
            <a:avLst/>
            <a:gdLst/>
            <a:ahLst/>
            <a:cxnLst/>
            <a:rect l="l" t="t" r="r" b="b"/>
            <a:pathLst>
              <a:path w="411999" h="309754">
                <a:moveTo>
                  <a:pt x="0" y="0"/>
                </a:moveTo>
                <a:lnTo>
                  <a:pt x="411999" y="0"/>
                </a:lnTo>
                <a:lnTo>
                  <a:pt x="411999" y="309754"/>
                </a:lnTo>
                <a:lnTo>
                  <a:pt x="0" y="3097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t="-9323" r="-15396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884425" y="4295053"/>
            <a:ext cx="421764" cy="372072"/>
          </a:xfrm>
          <a:custGeom>
            <a:avLst/>
            <a:gdLst/>
            <a:ahLst/>
            <a:cxnLst/>
            <a:rect l="l" t="t" r="r" b="b"/>
            <a:pathLst>
              <a:path w="421764" h="372072">
                <a:moveTo>
                  <a:pt x="0" y="0"/>
                </a:moveTo>
                <a:lnTo>
                  <a:pt x="421765" y="0"/>
                </a:lnTo>
                <a:lnTo>
                  <a:pt x="421765" y="372073"/>
                </a:lnTo>
                <a:lnTo>
                  <a:pt x="0" y="37207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89441" b="-101698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727524" y="6534315"/>
            <a:ext cx="496406" cy="498250"/>
          </a:xfrm>
          <a:custGeom>
            <a:avLst/>
            <a:gdLst/>
            <a:ahLst/>
            <a:cxnLst/>
            <a:rect l="l" t="t" r="r" b="b"/>
            <a:pathLst>
              <a:path w="496406" h="498250">
                <a:moveTo>
                  <a:pt x="0" y="0"/>
                </a:moveTo>
                <a:lnTo>
                  <a:pt x="496406" y="0"/>
                </a:lnTo>
                <a:lnTo>
                  <a:pt x="496406" y="498251"/>
                </a:lnTo>
                <a:lnTo>
                  <a:pt x="0" y="4982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 t="-17637" r="-264838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764845" y="6534315"/>
            <a:ext cx="564793" cy="498250"/>
          </a:xfrm>
          <a:custGeom>
            <a:avLst/>
            <a:gdLst/>
            <a:ahLst/>
            <a:cxnLst/>
            <a:rect l="l" t="t" r="r" b="b"/>
            <a:pathLst>
              <a:path w="564793" h="498250">
                <a:moveTo>
                  <a:pt x="0" y="0"/>
                </a:moveTo>
                <a:lnTo>
                  <a:pt x="564793" y="0"/>
                </a:lnTo>
                <a:lnTo>
                  <a:pt x="564793" y="498251"/>
                </a:lnTo>
                <a:lnTo>
                  <a:pt x="0" y="49825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89441" b="-101698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957004" y="7162965"/>
            <a:ext cx="884577" cy="466413"/>
          </a:xfrm>
          <a:custGeom>
            <a:avLst/>
            <a:gdLst/>
            <a:ahLst/>
            <a:cxnLst/>
            <a:rect l="l" t="t" r="r" b="b"/>
            <a:pathLst>
              <a:path w="884577" h="466413">
                <a:moveTo>
                  <a:pt x="0" y="0"/>
                </a:moveTo>
                <a:lnTo>
                  <a:pt x="884577" y="0"/>
                </a:lnTo>
                <a:lnTo>
                  <a:pt x="884577" y="466414"/>
                </a:lnTo>
                <a:lnTo>
                  <a:pt x="0" y="46641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8983108" y="7583166"/>
            <a:ext cx="884577" cy="466413"/>
          </a:xfrm>
          <a:custGeom>
            <a:avLst/>
            <a:gdLst/>
            <a:ahLst/>
            <a:cxnLst/>
            <a:rect l="l" t="t" r="r" b="b"/>
            <a:pathLst>
              <a:path w="884577" h="466413">
                <a:moveTo>
                  <a:pt x="0" y="0"/>
                </a:moveTo>
                <a:lnTo>
                  <a:pt x="884577" y="0"/>
                </a:lnTo>
                <a:lnTo>
                  <a:pt x="884577" y="466413"/>
                </a:lnTo>
                <a:lnTo>
                  <a:pt x="0" y="46641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008618" y="6722275"/>
            <a:ext cx="884577" cy="466413"/>
          </a:xfrm>
          <a:custGeom>
            <a:avLst/>
            <a:gdLst/>
            <a:ahLst/>
            <a:cxnLst/>
            <a:rect l="l" t="t" r="r" b="b"/>
            <a:pathLst>
              <a:path w="884577" h="466413">
                <a:moveTo>
                  <a:pt x="0" y="0"/>
                </a:moveTo>
                <a:lnTo>
                  <a:pt x="884577" y="0"/>
                </a:lnTo>
                <a:lnTo>
                  <a:pt x="884577" y="466413"/>
                </a:lnTo>
                <a:lnTo>
                  <a:pt x="0" y="46641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3062952" flipH="1">
            <a:off x="6930527" y="6675163"/>
            <a:ext cx="610693" cy="520353"/>
          </a:xfrm>
          <a:custGeom>
            <a:avLst/>
            <a:gdLst/>
            <a:ahLst/>
            <a:cxnLst/>
            <a:rect l="l" t="t" r="r" b="b"/>
            <a:pathLst>
              <a:path w="610693" h="520353">
                <a:moveTo>
                  <a:pt x="610693" y="0"/>
                </a:moveTo>
                <a:lnTo>
                  <a:pt x="0" y="0"/>
                </a:lnTo>
                <a:lnTo>
                  <a:pt x="0" y="520353"/>
                </a:lnTo>
                <a:lnTo>
                  <a:pt x="610693" y="520353"/>
                </a:lnTo>
                <a:lnTo>
                  <a:pt x="610693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3519448" y="554534"/>
            <a:ext cx="11910229" cy="786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81"/>
              </a:lnSpc>
              <a:spcBef>
                <a:spcPct val="0"/>
              </a:spcBef>
            </a:pPr>
            <a:r>
              <a:rPr lang="en-US" sz="4129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IV - Energie électrique stockée dans un condensateur.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19012" y="1338872"/>
            <a:ext cx="13128194" cy="639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FDEC9E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Expression de l’énergie électrique emmagasinée dans le condensateur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51498" y="2110251"/>
            <a:ext cx="10544864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puissance délivrée par le générateur au condensateur est 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379956" y="3035458"/>
            <a:ext cx="916469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alors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45425" y="4146444"/>
            <a:ext cx="5561384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sait que la puissance électrique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388745" y="4146444"/>
            <a:ext cx="88072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d’où          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420332" y="5093500"/>
            <a:ext cx="9218984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L’énergie électrique stockée par un condensateur est égal 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220731" y="7143831"/>
            <a:ext cx="88072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100F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J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246835" y="7564031"/>
            <a:ext cx="39304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100F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272345" y="6703140"/>
            <a:ext cx="393048" cy="55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100F0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</a:t>
            </a:r>
          </a:p>
        </p:txBody>
      </p:sp>
      <p:sp>
        <p:nvSpPr>
          <p:cNvPr id="35" name="Freeform 35"/>
          <p:cNvSpPr/>
          <p:nvPr/>
        </p:nvSpPr>
        <p:spPr>
          <a:xfrm rot="-4834925" flipH="1" flipV="1">
            <a:off x="9176849" y="7074109"/>
            <a:ext cx="497095" cy="423561"/>
          </a:xfrm>
          <a:custGeom>
            <a:avLst/>
            <a:gdLst/>
            <a:ahLst/>
            <a:cxnLst/>
            <a:rect l="l" t="t" r="r" b="b"/>
            <a:pathLst>
              <a:path w="497095" h="423561">
                <a:moveTo>
                  <a:pt x="497095" y="423561"/>
                </a:moveTo>
                <a:lnTo>
                  <a:pt x="0" y="423561"/>
                </a:lnTo>
                <a:lnTo>
                  <a:pt x="0" y="0"/>
                </a:lnTo>
                <a:lnTo>
                  <a:pt x="497095" y="0"/>
                </a:lnTo>
                <a:lnTo>
                  <a:pt x="497095" y="423561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-8013281" flipH="1" flipV="1">
            <a:off x="11517135" y="6467613"/>
            <a:ext cx="497095" cy="423561"/>
          </a:xfrm>
          <a:custGeom>
            <a:avLst/>
            <a:gdLst/>
            <a:ahLst/>
            <a:cxnLst/>
            <a:rect l="l" t="t" r="r" b="b"/>
            <a:pathLst>
              <a:path w="497095" h="423561">
                <a:moveTo>
                  <a:pt x="497096" y="423561"/>
                </a:moveTo>
                <a:lnTo>
                  <a:pt x="0" y="423561"/>
                </a:lnTo>
                <a:lnTo>
                  <a:pt x="0" y="0"/>
                </a:lnTo>
                <a:lnTo>
                  <a:pt x="497096" y="0"/>
                </a:lnTo>
                <a:lnTo>
                  <a:pt x="497096" y="423561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14763702" y="6757118"/>
            <a:ext cx="2432806" cy="1110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4"/>
              </a:lnSpc>
            </a:pPr>
            <a:r>
              <a:rPr lang="en-US" sz="5142">
                <a:solidFill>
                  <a:srgbClr val="000000"/>
                </a:solidFill>
                <a:latin typeface="Barlow Condensed Heavy Italics"/>
                <a:ea typeface="Barlow Condensed Heavy Italics"/>
                <a:cs typeface="Barlow Condensed Heavy Italics"/>
                <a:sym typeface="Barlow Condensed Heavy Italics"/>
              </a:rPr>
              <a:t>PROF</a:t>
            </a:r>
          </a:p>
          <a:p>
            <a:pPr algn="ctr">
              <a:lnSpc>
                <a:spcPts val="4114"/>
              </a:lnSpc>
            </a:pPr>
            <a:r>
              <a:rPr lang="en-US" sz="5142">
                <a:solidFill>
                  <a:srgbClr val="FF3847"/>
                </a:solidFill>
                <a:latin typeface="Barlow Condensed Heavy Italics"/>
                <a:ea typeface="Barlow Condensed Heavy Italics"/>
                <a:cs typeface="Barlow Condensed Heavy Italics"/>
                <a:sym typeface="Barlow Condensed Heavy Italics"/>
              </a:rPr>
              <a:t>ELZAAR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1302</Words>
  <Application>Microsoft Office PowerPoint</Application>
  <PresentationFormat>Personnalisé</PresentationFormat>
  <Paragraphs>155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Times New Roman Bold Italics</vt:lpstr>
      <vt:lpstr>Times New Roman Bold</vt:lpstr>
      <vt:lpstr>Calibri</vt:lpstr>
      <vt:lpstr>Times New Roman</vt:lpstr>
      <vt:lpstr>Barlow Condensed Heavy Italics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1</dc:title>
  <dc:creator>hp</dc:creator>
  <cp:lastModifiedBy>hp</cp:lastModifiedBy>
  <cp:revision>2</cp:revision>
  <dcterms:created xsi:type="dcterms:W3CDTF">2006-08-16T00:00:00Z</dcterms:created>
  <dcterms:modified xsi:type="dcterms:W3CDTF">2024-07-23T19:43:44Z</dcterms:modified>
  <dc:identifier>DAGLnHxLNVY</dc:identifier>
</cp:coreProperties>
</file>