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Times New Roman Bold Italics" panose="020B0604020202020204" charset="0"/>
      <p:regular r:id="rId14"/>
    </p:embeddedFont>
    <p:embeddedFont>
      <p:font typeface="Times New Roman Italics" panose="020B0604020202020204" charset="0"/>
      <p:regular r:id="rId15"/>
    </p:embeddedFont>
    <p:embeddedFont>
      <p:font typeface="Times New Roman" panose="02020603050405020304" pitchFamily="18" charset="0"/>
      <p:regular r:id="rId16"/>
    </p:embeddedFont>
    <p:embeddedFont>
      <p:font typeface="Calibri" panose="020F0502020204030204" pitchFamily="34" charset="0"/>
      <p:regular r:id="rId17"/>
      <p:bold r:id="rId18"/>
      <p:italic r:id="rId19"/>
      <p:boldItalic r:id="rId20"/>
    </p:embeddedFont>
    <p:embeddedFont>
      <p:font typeface="Times New Roman Bold"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4.svg"/><Relationship Id="rId10" Type="http://schemas.openxmlformats.org/officeDocument/2006/relationships/image" Target="../media/image6.gif"/><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6.svg"/><Relationship Id="rId18" Type="http://schemas.openxmlformats.org/officeDocument/2006/relationships/image" Target="../media/image21.svg"/><Relationship Id="rId26" Type="http://schemas.openxmlformats.org/officeDocument/2006/relationships/image" Target="../media/image20.png"/><Relationship Id="rId3" Type="http://schemas.openxmlformats.org/officeDocument/2006/relationships/image" Target="../media/image3.png"/><Relationship Id="rId21" Type="http://schemas.openxmlformats.org/officeDocument/2006/relationships/image" Target="../media/image24.svg"/><Relationship Id="rId7" Type="http://schemas.openxmlformats.org/officeDocument/2006/relationships/image" Target="../media/image5.png"/><Relationship Id="rId12" Type="http://schemas.openxmlformats.org/officeDocument/2006/relationships/image" Target="../media/image11.png"/><Relationship Id="rId17" Type="http://schemas.openxmlformats.org/officeDocument/2006/relationships/image" Target="../media/image14.png"/><Relationship Id="rId25" Type="http://schemas.openxmlformats.org/officeDocument/2006/relationships/image" Target="../media/image19.png"/><Relationship Id="rId2" Type="http://schemas.openxmlformats.org/officeDocument/2006/relationships/image" Target="../media/image8.png"/><Relationship Id="rId16" Type="http://schemas.openxmlformats.org/officeDocument/2006/relationships/image" Target="../media/image13.png"/><Relationship Id="rId20"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4.svg"/><Relationship Id="rId24" Type="http://schemas.openxmlformats.org/officeDocument/2006/relationships/image" Target="../media/image27.svg"/><Relationship Id="rId5" Type="http://schemas.openxmlformats.org/officeDocument/2006/relationships/image" Target="../media/image4.png"/><Relationship Id="rId15" Type="http://schemas.openxmlformats.org/officeDocument/2006/relationships/image" Target="../media/image18.svg"/><Relationship Id="rId23" Type="http://schemas.openxmlformats.org/officeDocument/2006/relationships/image" Target="../media/image18.png"/><Relationship Id="rId10" Type="http://schemas.openxmlformats.org/officeDocument/2006/relationships/image" Target="../media/image10.png"/><Relationship Id="rId19" Type="http://schemas.openxmlformats.org/officeDocument/2006/relationships/image" Target="../media/image15.pn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2.png"/><Relationship Id="rId22" Type="http://schemas.openxmlformats.org/officeDocument/2006/relationships/image" Target="../media/image17.png"/><Relationship Id="rId27" Type="http://schemas.openxmlformats.org/officeDocument/2006/relationships/image" Target="../media/image30.sv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33.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2.png"/><Relationship Id="rId5" Type="http://schemas.openxmlformats.org/officeDocument/2006/relationships/image" Target="../media/image6.svg"/><Relationship Id="rId10" Type="http://schemas.openxmlformats.org/officeDocument/2006/relationships/image" Target="../media/image21.png"/><Relationship Id="rId4" Type="http://schemas.openxmlformats.org/officeDocument/2006/relationships/image" Target="../media/image4.png"/><Relationship Id="rId9" Type="http://schemas.openxmlformats.org/officeDocument/2006/relationships/image" Target="../media/image18.sv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3.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3.svg"/><Relationship Id="rId5" Type="http://schemas.openxmlformats.org/officeDocument/2006/relationships/image" Target="../media/image6.svg"/><Relationship Id="rId10" Type="http://schemas.openxmlformats.org/officeDocument/2006/relationships/image" Target="../media/image22.png"/><Relationship Id="rId4" Type="http://schemas.openxmlformats.org/officeDocument/2006/relationships/image" Target="../media/image4.png"/><Relationship Id="rId9" Type="http://schemas.openxmlformats.org/officeDocument/2006/relationships/image" Target="../media/image18.svg"/><Relationship Id="rId14"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image" Target="../media/image3.png"/><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3.svg"/><Relationship Id="rId5" Type="http://schemas.openxmlformats.org/officeDocument/2006/relationships/image" Target="../media/image6.svg"/><Relationship Id="rId15" Type="http://schemas.openxmlformats.org/officeDocument/2006/relationships/image" Target="../media/image26.png"/><Relationship Id="rId10" Type="http://schemas.openxmlformats.org/officeDocument/2006/relationships/image" Target="../media/image22.png"/><Relationship Id="rId19" Type="http://schemas.openxmlformats.org/officeDocument/2006/relationships/image" Target="../media/image30.png"/><Relationship Id="rId4" Type="http://schemas.openxmlformats.org/officeDocument/2006/relationships/image" Target="../media/image4.png"/><Relationship Id="rId9" Type="http://schemas.openxmlformats.org/officeDocument/2006/relationships/image" Target="../media/image18.sv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image" Target="../media/image4.svg"/><Relationship Id="rId21" Type="http://schemas.openxmlformats.org/officeDocument/2006/relationships/image" Target="../media/image43.png"/><Relationship Id="rId7" Type="http://schemas.openxmlformats.org/officeDocument/2006/relationships/image" Target="../media/image8.sv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image" Target="../media/image3.png"/><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3.png"/><Relationship Id="rId5" Type="http://schemas.openxmlformats.org/officeDocument/2006/relationships/image" Target="../media/image6.svg"/><Relationship Id="rId15" Type="http://schemas.openxmlformats.org/officeDocument/2006/relationships/image" Target="../media/image37.png"/><Relationship Id="rId23" Type="http://schemas.openxmlformats.org/officeDocument/2006/relationships/image" Target="../media/image45.pn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image" Target="../media/image4.png"/><Relationship Id="rId9" Type="http://schemas.openxmlformats.org/officeDocument/2006/relationships/image" Target="../media/image18.svg"/><Relationship Id="rId14" Type="http://schemas.openxmlformats.org/officeDocument/2006/relationships/image" Target="../media/image36.png"/><Relationship Id="rId22" Type="http://schemas.openxmlformats.org/officeDocument/2006/relationships/image" Target="../media/image44.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49.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48.png"/><Relationship Id="rId2" Type="http://schemas.openxmlformats.org/officeDocument/2006/relationships/image" Target="../media/image3.png"/><Relationship Id="rId16"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47.png"/><Relationship Id="rId5" Type="http://schemas.openxmlformats.org/officeDocument/2006/relationships/image" Target="../media/image6.svg"/><Relationship Id="rId15" Type="http://schemas.openxmlformats.org/officeDocument/2006/relationships/image" Target="../media/image62.svg"/><Relationship Id="rId10" Type="http://schemas.openxmlformats.org/officeDocument/2006/relationships/image" Target="../media/image46.png"/><Relationship Id="rId4" Type="http://schemas.openxmlformats.org/officeDocument/2006/relationships/image" Target="../media/image4.png"/><Relationship Id="rId9" Type="http://schemas.openxmlformats.org/officeDocument/2006/relationships/image" Target="../media/image18.svg"/><Relationship Id="rId14" Type="http://schemas.openxmlformats.org/officeDocument/2006/relationships/image" Target="../media/image50.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54.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53.png"/><Relationship Id="rId17" Type="http://schemas.openxmlformats.org/officeDocument/2006/relationships/hyperlink" Target="https://fr.wikipedia.org/wiki/Radioactivit%C3%A9" TargetMode="External"/><Relationship Id="rId2" Type="http://schemas.openxmlformats.org/officeDocument/2006/relationships/image" Target="../media/image3.png"/><Relationship Id="rId16" Type="http://schemas.openxmlformats.org/officeDocument/2006/relationships/hyperlink" Target="https://fr.wikipedia.org/wiki/Isotope_stable" TargetMode="Externa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65.svg"/><Relationship Id="rId5" Type="http://schemas.openxmlformats.org/officeDocument/2006/relationships/image" Target="../media/image6.svg"/><Relationship Id="rId15" Type="http://schemas.openxmlformats.org/officeDocument/2006/relationships/hyperlink" Target="https://fr.wikipedia.org/wiki/Noyau_atomique" TargetMode="External"/><Relationship Id="rId10" Type="http://schemas.openxmlformats.org/officeDocument/2006/relationships/image" Target="../media/image52.png"/><Relationship Id="rId4" Type="http://schemas.openxmlformats.org/officeDocument/2006/relationships/image" Target="../media/image4.png"/><Relationship Id="rId9" Type="http://schemas.openxmlformats.org/officeDocument/2006/relationships/image" Target="../media/image18.svg"/><Relationship Id="rId14" Type="http://schemas.openxmlformats.org/officeDocument/2006/relationships/image" Target="../media/image55.png"/></Relationships>
</file>

<file path=ppt/slides/_rels/slide9.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0.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59.png"/><Relationship Id="rId17" Type="http://schemas.openxmlformats.org/officeDocument/2006/relationships/image" Target="../media/image63.png"/><Relationship Id="rId2" Type="http://schemas.openxmlformats.org/officeDocument/2006/relationships/image" Target="../media/image3.png"/><Relationship Id="rId16" Type="http://schemas.openxmlformats.org/officeDocument/2006/relationships/image" Target="../media/image77.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58.png"/><Relationship Id="rId5" Type="http://schemas.openxmlformats.org/officeDocument/2006/relationships/image" Target="../media/image6.svg"/><Relationship Id="rId15" Type="http://schemas.openxmlformats.org/officeDocument/2006/relationships/image" Target="../media/image62.png"/><Relationship Id="rId10" Type="http://schemas.openxmlformats.org/officeDocument/2006/relationships/image" Target="../media/image71.svg"/><Relationship Id="rId4" Type="http://schemas.openxmlformats.org/officeDocument/2006/relationships/image" Target="../media/image4.png"/><Relationship Id="rId9" Type="http://schemas.openxmlformats.org/officeDocument/2006/relationships/image" Target="../media/image57.png"/><Relationship Id="rId14" Type="http://schemas.openxmlformats.org/officeDocument/2006/relationships/image" Target="../media/image61.png"/></Relationships>
</file>

<file path=ppt/slides/_rels/slide10.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8.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6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66.png"/><Relationship Id="rId5" Type="http://schemas.openxmlformats.org/officeDocument/2006/relationships/image" Target="../media/image6.svg"/><Relationship Id="rId10" Type="http://schemas.openxmlformats.org/officeDocument/2006/relationships/image" Target="../media/image65.png"/><Relationship Id="rId4" Type="http://schemas.openxmlformats.org/officeDocument/2006/relationships/image" Target="../media/image4.png"/><Relationship Id="rId9" Type="http://schemas.openxmlformats.org/officeDocument/2006/relationships/image" Target="../media/image55.png"/><Relationship Id="rId14" Type="http://schemas.openxmlformats.org/officeDocument/2006/relationships/image" Target="../media/image69.jpeg"/></Relationships>
</file>

<file path=ppt/slides/_rels/slide11.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7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73.png"/><Relationship Id="rId5" Type="http://schemas.openxmlformats.org/officeDocument/2006/relationships/image" Target="../media/image6.svg"/><Relationship Id="rId10" Type="http://schemas.openxmlformats.org/officeDocument/2006/relationships/image" Target="../media/image72.png"/><Relationship Id="rId4" Type="http://schemas.openxmlformats.org/officeDocument/2006/relationships/image" Target="../media/image4.png"/><Relationship Id="rId9" Type="http://schemas.openxmlformats.org/officeDocument/2006/relationships/image" Target="../media/image71.jpeg"/></Relationships>
</file>

<file path=ppt/slides/_rels/slide12.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9.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7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77.png"/><Relationship Id="rId5" Type="http://schemas.openxmlformats.org/officeDocument/2006/relationships/image" Target="../media/image6.svg"/><Relationship Id="rId10" Type="http://schemas.openxmlformats.org/officeDocument/2006/relationships/image" Target="../media/image76.png"/><Relationship Id="rId4" Type="http://schemas.openxmlformats.org/officeDocument/2006/relationships/image" Target="../media/image4.png"/><Relationship Id="rId9" Type="http://schemas.openxmlformats.org/officeDocument/2006/relationships/image" Target="../media/image75.png"/><Relationship Id="rId14" Type="http://schemas.openxmlformats.org/officeDocument/2006/relationships/image" Target="../media/image9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grpSp>
        <p:nvGrpSpPr>
          <p:cNvPr id="3" name="Group 3"/>
          <p:cNvGrpSpPr/>
          <p:nvPr/>
        </p:nvGrpSpPr>
        <p:grpSpPr>
          <a:xfrm>
            <a:off x="9755287" y="1028700"/>
            <a:ext cx="7504013" cy="9540157"/>
            <a:chOff x="-2540" y="-1270"/>
            <a:chExt cx="4329430" cy="5504180"/>
          </a:xfrm>
        </p:grpSpPr>
        <p:sp>
          <p:nvSpPr>
            <p:cNvPr id="4" name="Freeform 4"/>
            <p:cNvSpPr/>
            <p:nvPr/>
          </p:nvSpPr>
          <p:spPr>
            <a:xfrm>
              <a:off x="0" y="0"/>
              <a:ext cx="4329430" cy="5504180"/>
            </a:xfrm>
            <a:custGeom>
              <a:avLst/>
              <a:gdLst/>
              <a:ahLst/>
              <a:cxnLst/>
              <a:rect l="l" t="t" r="r" b="b"/>
              <a:pathLst>
                <a:path w="4329430" h="5504180">
                  <a:moveTo>
                    <a:pt x="2216150" y="5504180"/>
                  </a:moveTo>
                  <a:cubicBezTo>
                    <a:pt x="2186940" y="5504180"/>
                    <a:pt x="2157730" y="5504180"/>
                    <a:pt x="2129790" y="5504180"/>
                  </a:cubicBezTo>
                  <a:cubicBezTo>
                    <a:pt x="2123440" y="5502910"/>
                    <a:pt x="2118360" y="5501640"/>
                    <a:pt x="2112010" y="5501640"/>
                  </a:cubicBezTo>
                  <a:cubicBezTo>
                    <a:pt x="2038350" y="5497830"/>
                    <a:pt x="1967230" y="5485130"/>
                    <a:pt x="1897380" y="5463540"/>
                  </a:cubicBezTo>
                  <a:cubicBezTo>
                    <a:pt x="1772920" y="5425440"/>
                    <a:pt x="1657350" y="5367020"/>
                    <a:pt x="1548130" y="5295900"/>
                  </a:cubicBezTo>
                  <a:cubicBezTo>
                    <a:pt x="1423670" y="5215890"/>
                    <a:pt x="1294130" y="5143500"/>
                    <a:pt x="1160780" y="5081270"/>
                  </a:cubicBezTo>
                  <a:cubicBezTo>
                    <a:pt x="1040130" y="5025390"/>
                    <a:pt x="914400" y="4980940"/>
                    <a:pt x="791210" y="4933950"/>
                  </a:cubicBezTo>
                  <a:cubicBezTo>
                    <a:pt x="633730" y="4874260"/>
                    <a:pt x="492760" y="4785360"/>
                    <a:pt x="373380" y="4665980"/>
                  </a:cubicBezTo>
                  <a:cubicBezTo>
                    <a:pt x="320040" y="4612640"/>
                    <a:pt x="274320" y="4551680"/>
                    <a:pt x="227330" y="4491990"/>
                  </a:cubicBezTo>
                  <a:cubicBezTo>
                    <a:pt x="173990" y="4424680"/>
                    <a:pt x="127000" y="4353560"/>
                    <a:pt x="95250" y="4273550"/>
                  </a:cubicBezTo>
                  <a:cubicBezTo>
                    <a:pt x="31750" y="4117340"/>
                    <a:pt x="0" y="3954780"/>
                    <a:pt x="2540" y="3785870"/>
                  </a:cubicBezTo>
                  <a:cubicBezTo>
                    <a:pt x="6350" y="3604260"/>
                    <a:pt x="29210" y="3426460"/>
                    <a:pt x="92710" y="3256280"/>
                  </a:cubicBezTo>
                  <a:cubicBezTo>
                    <a:pt x="189230" y="2992120"/>
                    <a:pt x="354330" y="2782570"/>
                    <a:pt x="590550" y="2632710"/>
                  </a:cubicBezTo>
                  <a:cubicBezTo>
                    <a:pt x="715010" y="2552700"/>
                    <a:pt x="853440" y="2501900"/>
                    <a:pt x="995680" y="2463800"/>
                  </a:cubicBezTo>
                  <a:cubicBezTo>
                    <a:pt x="1122680" y="2429510"/>
                    <a:pt x="1250950" y="2400300"/>
                    <a:pt x="1379220" y="2369820"/>
                  </a:cubicBezTo>
                  <a:cubicBezTo>
                    <a:pt x="1526540" y="2334260"/>
                    <a:pt x="1653540" y="2261870"/>
                    <a:pt x="1758950" y="2152650"/>
                  </a:cubicBezTo>
                  <a:cubicBezTo>
                    <a:pt x="1841500" y="2066290"/>
                    <a:pt x="1905000" y="1968500"/>
                    <a:pt x="1955800" y="1860550"/>
                  </a:cubicBezTo>
                  <a:cubicBezTo>
                    <a:pt x="2026920" y="1708150"/>
                    <a:pt x="2096770" y="1555750"/>
                    <a:pt x="2167890" y="1404620"/>
                  </a:cubicBezTo>
                  <a:cubicBezTo>
                    <a:pt x="2232660" y="1267460"/>
                    <a:pt x="2307590" y="1135380"/>
                    <a:pt x="2401570" y="1016000"/>
                  </a:cubicBezTo>
                  <a:cubicBezTo>
                    <a:pt x="2482850" y="913130"/>
                    <a:pt x="2573020" y="821690"/>
                    <a:pt x="2687320" y="754380"/>
                  </a:cubicBezTo>
                  <a:cubicBezTo>
                    <a:pt x="2792730" y="693420"/>
                    <a:pt x="2907030" y="656590"/>
                    <a:pt x="3025140" y="631190"/>
                  </a:cubicBezTo>
                  <a:cubicBezTo>
                    <a:pt x="3108960" y="613410"/>
                    <a:pt x="3192780" y="596900"/>
                    <a:pt x="3279140" y="596900"/>
                  </a:cubicBezTo>
                  <a:cubicBezTo>
                    <a:pt x="3397250" y="595630"/>
                    <a:pt x="3512820" y="617220"/>
                    <a:pt x="3624580" y="655320"/>
                  </a:cubicBezTo>
                  <a:cubicBezTo>
                    <a:pt x="3712210" y="684530"/>
                    <a:pt x="3793490" y="722630"/>
                    <a:pt x="3863340" y="784860"/>
                  </a:cubicBezTo>
                  <a:cubicBezTo>
                    <a:pt x="3963670" y="873760"/>
                    <a:pt x="4042410" y="980440"/>
                    <a:pt x="4107180" y="1096010"/>
                  </a:cubicBezTo>
                  <a:cubicBezTo>
                    <a:pt x="4161790" y="1192530"/>
                    <a:pt x="4201160" y="1294130"/>
                    <a:pt x="4232910" y="1399540"/>
                  </a:cubicBezTo>
                  <a:cubicBezTo>
                    <a:pt x="4281170" y="1554480"/>
                    <a:pt x="4312920" y="1713230"/>
                    <a:pt x="4323080" y="1875790"/>
                  </a:cubicBezTo>
                  <a:cubicBezTo>
                    <a:pt x="4324350" y="1894840"/>
                    <a:pt x="4326890" y="1913890"/>
                    <a:pt x="4329430" y="1932940"/>
                  </a:cubicBezTo>
                  <a:cubicBezTo>
                    <a:pt x="4329430" y="1998980"/>
                    <a:pt x="4329430" y="2066290"/>
                    <a:pt x="4329430" y="2132330"/>
                  </a:cubicBezTo>
                  <a:cubicBezTo>
                    <a:pt x="4328160" y="2139950"/>
                    <a:pt x="4326890" y="2147570"/>
                    <a:pt x="4326890" y="2153920"/>
                  </a:cubicBezTo>
                  <a:cubicBezTo>
                    <a:pt x="4321810" y="2226310"/>
                    <a:pt x="4319270" y="2299970"/>
                    <a:pt x="4311650" y="2372360"/>
                  </a:cubicBezTo>
                  <a:cubicBezTo>
                    <a:pt x="4295140" y="2532380"/>
                    <a:pt x="4262120" y="2689860"/>
                    <a:pt x="4220210" y="2844800"/>
                  </a:cubicBezTo>
                  <a:cubicBezTo>
                    <a:pt x="4142740" y="3131820"/>
                    <a:pt x="4036060" y="3408680"/>
                    <a:pt x="3902710" y="3674110"/>
                  </a:cubicBezTo>
                  <a:cubicBezTo>
                    <a:pt x="3742690" y="3994150"/>
                    <a:pt x="3559810" y="4300220"/>
                    <a:pt x="3352800" y="4591050"/>
                  </a:cubicBezTo>
                  <a:cubicBezTo>
                    <a:pt x="3248660" y="4737100"/>
                    <a:pt x="3143250" y="4879340"/>
                    <a:pt x="3020060" y="5010150"/>
                  </a:cubicBezTo>
                  <a:cubicBezTo>
                    <a:pt x="2992120" y="5040630"/>
                    <a:pt x="2960370" y="5067300"/>
                    <a:pt x="2934970" y="5100320"/>
                  </a:cubicBezTo>
                  <a:cubicBezTo>
                    <a:pt x="2851150" y="5204460"/>
                    <a:pt x="2753360" y="5290820"/>
                    <a:pt x="2640330" y="5360670"/>
                  </a:cubicBezTo>
                  <a:cubicBezTo>
                    <a:pt x="2540000" y="5422900"/>
                    <a:pt x="2434590" y="5469890"/>
                    <a:pt x="2317750" y="5488940"/>
                  </a:cubicBezTo>
                  <a:cubicBezTo>
                    <a:pt x="2283460" y="5494020"/>
                    <a:pt x="2249170" y="5499100"/>
                    <a:pt x="2216150" y="5504180"/>
                  </a:cubicBezTo>
                  <a:close/>
                  <a:moveTo>
                    <a:pt x="1244600" y="2216150"/>
                  </a:moveTo>
                  <a:cubicBezTo>
                    <a:pt x="1428750" y="2164080"/>
                    <a:pt x="1567180" y="2056130"/>
                    <a:pt x="1656080" y="1885950"/>
                  </a:cubicBezTo>
                  <a:cubicBezTo>
                    <a:pt x="1709420" y="1781810"/>
                    <a:pt x="1760220" y="1677670"/>
                    <a:pt x="1807210" y="1569720"/>
                  </a:cubicBezTo>
                  <a:cubicBezTo>
                    <a:pt x="1869440" y="1430020"/>
                    <a:pt x="1925320" y="1287780"/>
                    <a:pt x="1985010" y="1145540"/>
                  </a:cubicBezTo>
                  <a:cubicBezTo>
                    <a:pt x="2020570" y="1062990"/>
                    <a:pt x="2061210" y="981710"/>
                    <a:pt x="2090420" y="897890"/>
                  </a:cubicBezTo>
                  <a:cubicBezTo>
                    <a:pt x="2108200" y="845820"/>
                    <a:pt x="2127250" y="793750"/>
                    <a:pt x="2151380" y="744220"/>
                  </a:cubicBezTo>
                  <a:cubicBezTo>
                    <a:pt x="2192020" y="660400"/>
                    <a:pt x="2197100" y="571500"/>
                    <a:pt x="2175510" y="480060"/>
                  </a:cubicBezTo>
                  <a:cubicBezTo>
                    <a:pt x="2161540" y="422910"/>
                    <a:pt x="2131060" y="373380"/>
                    <a:pt x="2104390" y="322580"/>
                  </a:cubicBezTo>
                  <a:cubicBezTo>
                    <a:pt x="2065020" y="245110"/>
                    <a:pt x="2007870" y="182880"/>
                    <a:pt x="1935480" y="137160"/>
                  </a:cubicBezTo>
                  <a:cubicBezTo>
                    <a:pt x="1805940" y="54610"/>
                    <a:pt x="1663700" y="8890"/>
                    <a:pt x="1510030" y="2540"/>
                  </a:cubicBezTo>
                  <a:cubicBezTo>
                    <a:pt x="1452880" y="0"/>
                    <a:pt x="1394460" y="5080"/>
                    <a:pt x="1336040" y="8890"/>
                  </a:cubicBezTo>
                  <a:cubicBezTo>
                    <a:pt x="1240790" y="13970"/>
                    <a:pt x="1146810" y="29210"/>
                    <a:pt x="1055370" y="59690"/>
                  </a:cubicBezTo>
                  <a:cubicBezTo>
                    <a:pt x="955040" y="92710"/>
                    <a:pt x="854710" y="129540"/>
                    <a:pt x="767080" y="191770"/>
                  </a:cubicBezTo>
                  <a:cubicBezTo>
                    <a:pt x="687070" y="248920"/>
                    <a:pt x="613410" y="313690"/>
                    <a:pt x="546100" y="386080"/>
                  </a:cubicBezTo>
                  <a:cubicBezTo>
                    <a:pt x="408940" y="537210"/>
                    <a:pt x="294640" y="701040"/>
                    <a:pt x="227330" y="897890"/>
                  </a:cubicBezTo>
                  <a:cubicBezTo>
                    <a:pt x="161290" y="1089660"/>
                    <a:pt x="137160" y="1283970"/>
                    <a:pt x="161290" y="1483360"/>
                  </a:cubicBezTo>
                  <a:cubicBezTo>
                    <a:pt x="185420" y="1678940"/>
                    <a:pt x="262890" y="1849120"/>
                    <a:pt x="394970" y="1997710"/>
                  </a:cubicBezTo>
                  <a:cubicBezTo>
                    <a:pt x="548640" y="2169160"/>
                    <a:pt x="741680" y="2246630"/>
                    <a:pt x="935990" y="2256790"/>
                  </a:cubicBezTo>
                  <a:cubicBezTo>
                    <a:pt x="1050290" y="2258060"/>
                    <a:pt x="1158240" y="2240280"/>
                    <a:pt x="1244600" y="2216150"/>
                  </a:cubicBezTo>
                  <a:close/>
                </a:path>
              </a:pathLst>
            </a:custGeom>
            <a:blipFill>
              <a:blip r:embed="rId3"/>
              <a:stretch>
                <a:fillRect l="-45610" r="-45610"/>
              </a:stretch>
            </a:blipFill>
          </p:spPr>
        </p:sp>
      </p:grpSp>
      <p:sp>
        <p:nvSpPr>
          <p:cNvPr id="5" name="Freeform 5"/>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395661" y="329621"/>
            <a:ext cx="1693979" cy="1472137"/>
          </a:xfrm>
          <a:custGeom>
            <a:avLst/>
            <a:gdLst/>
            <a:ahLst/>
            <a:cxnLst/>
            <a:rect l="l" t="t" r="r" b="b"/>
            <a:pathLst>
              <a:path w="1693979" h="1472137">
                <a:moveTo>
                  <a:pt x="0" y="0"/>
                </a:moveTo>
                <a:lnTo>
                  <a:pt x="1693979" y="0"/>
                </a:lnTo>
                <a:lnTo>
                  <a:pt x="1693979" y="1472137"/>
                </a:lnTo>
                <a:lnTo>
                  <a:pt x="0" y="147213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9" name="Freeform 9"/>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Freeform 11"/>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13" name="Group 13"/>
          <p:cNvGrpSpPr/>
          <p:nvPr/>
        </p:nvGrpSpPr>
        <p:grpSpPr>
          <a:xfrm>
            <a:off x="2512550" y="7755871"/>
            <a:ext cx="1257017" cy="835652"/>
            <a:chOff x="0" y="0"/>
            <a:chExt cx="3335642" cy="2217502"/>
          </a:xfrm>
        </p:grpSpPr>
        <p:sp>
          <p:nvSpPr>
            <p:cNvPr id="14" name="Freeform 14"/>
            <p:cNvSpPr/>
            <p:nvPr/>
          </p:nvSpPr>
          <p:spPr>
            <a:xfrm>
              <a:off x="0" y="0"/>
              <a:ext cx="3335642" cy="2217502"/>
            </a:xfrm>
            <a:custGeom>
              <a:avLst/>
              <a:gdLst/>
              <a:ahLst/>
              <a:cxnLst/>
              <a:rect l="l" t="t" r="r" b="b"/>
              <a:pathLst>
                <a:path w="3335642" h="2217502">
                  <a:moveTo>
                    <a:pt x="3211182" y="2217502"/>
                  </a:moveTo>
                  <a:lnTo>
                    <a:pt x="124460" y="2217502"/>
                  </a:lnTo>
                  <a:cubicBezTo>
                    <a:pt x="55880" y="2217502"/>
                    <a:pt x="0" y="2161622"/>
                    <a:pt x="0" y="2093042"/>
                  </a:cubicBezTo>
                  <a:lnTo>
                    <a:pt x="0" y="124460"/>
                  </a:lnTo>
                  <a:cubicBezTo>
                    <a:pt x="0" y="55880"/>
                    <a:pt x="55880" y="0"/>
                    <a:pt x="124460" y="0"/>
                  </a:cubicBezTo>
                  <a:lnTo>
                    <a:pt x="3211182" y="0"/>
                  </a:lnTo>
                  <a:cubicBezTo>
                    <a:pt x="3279762" y="0"/>
                    <a:pt x="3335642" y="55880"/>
                    <a:pt x="3335642" y="124460"/>
                  </a:cubicBezTo>
                  <a:lnTo>
                    <a:pt x="3335642" y="2093042"/>
                  </a:lnTo>
                  <a:cubicBezTo>
                    <a:pt x="3335642" y="2161622"/>
                    <a:pt x="3279762" y="2217502"/>
                    <a:pt x="3211182" y="2217502"/>
                  </a:cubicBezTo>
                  <a:close/>
                </a:path>
              </a:pathLst>
            </a:custGeom>
            <a:solidFill>
              <a:srgbClr val="A5E800"/>
            </a:solidFill>
          </p:spPr>
        </p:sp>
      </p:grpSp>
      <p:sp>
        <p:nvSpPr>
          <p:cNvPr id="15" name="AutoShape 15"/>
          <p:cNvSpPr/>
          <p:nvPr/>
        </p:nvSpPr>
        <p:spPr>
          <a:xfrm>
            <a:off x="4215157" y="8197509"/>
            <a:ext cx="1094581" cy="0"/>
          </a:xfrm>
          <a:prstGeom prst="line">
            <a:avLst/>
          </a:prstGeom>
          <a:ln w="47625" cap="flat">
            <a:solidFill>
              <a:srgbClr val="A5E800"/>
            </a:solidFill>
            <a:prstDash val="solid"/>
            <a:headEnd type="none" w="sm" len="sm"/>
            <a:tailEnd type="arrow" w="med" len="sm"/>
          </a:ln>
        </p:spPr>
      </p:sp>
      <p:pic>
        <p:nvPicPr>
          <p:cNvPr id="16" name="Picture 16"/>
          <p:cNvPicPr>
            <a:picLocks noChangeAspect="1"/>
          </p:cNvPicPr>
          <p:nvPr/>
        </p:nvPicPr>
        <p:blipFill>
          <a:blip r:embed="rId10"/>
          <a:srcRect t="152" b="152"/>
          <a:stretch>
            <a:fillRect/>
          </a:stretch>
        </p:blipFill>
        <p:spPr>
          <a:xfrm>
            <a:off x="1698792" y="2497799"/>
            <a:ext cx="6286215" cy="3300263"/>
          </a:xfrm>
          <a:prstGeom prst="rect">
            <a:avLst/>
          </a:prstGeom>
        </p:spPr>
      </p:pic>
      <p:grpSp>
        <p:nvGrpSpPr>
          <p:cNvPr id="17" name="Group 17"/>
          <p:cNvGrpSpPr/>
          <p:nvPr/>
        </p:nvGrpSpPr>
        <p:grpSpPr>
          <a:xfrm>
            <a:off x="5826757" y="6494103"/>
            <a:ext cx="3317243" cy="3335714"/>
            <a:chOff x="0" y="0"/>
            <a:chExt cx="808299" cy="812800"/>
          </a:xfrm>
        </p:grpSpPr>
        <p:sp>
          <p:nvSpPr>
            <p:cNvPr id="18" name="Freeform 18"/>
            <p:cNvSpPr/>
            <p:nvPr/>
          </p:nvSpPr>
          <p:spPr>
            <a:xfrm>
              <a:off x="0" y="0"/>
              <a:ext cx="808299" cy="812800"/>
            </a:xfrm>
            <a:custGeom>
              <a:avLst/>
              <a:gdLst/>
              <a:ahLst/>
              <a:cxnLst/>
              <a:rect l="l" t="t" r="r" b="b"/>
              <a:pathLst>
                <a:path w="808299" h="812800">
                  <a:moveTo>
                    <a:pt x="404150" y="0"/>
                  </a:moveTo>
                  <a:cubicBezTo>
                    <a:pt x="180944" y="0"/>
                    <a:pt x="0" y="181951"/>
                    <a:pt x="0" y="406400"/>
                  </a:cubicBezTo>
                  <a:cubicBezTo>
                    <a:pt x="0" y="630849"/>
                    <a:pt x="180944" y="812800"/>
                    <a:pt x="404150" y="812800"/>
                  </a:cubicBezTo>
                  <a:cubicBezTo>
                    <a:pt x="627355" y="812800"/>
                    <a:pt x="808299" y="630849"/>
                    <a:pt x="808299" y="406400"/>
                  </a:cubicBezTo>
                  <a:cubicBezTo>
                    <a:pt x="808299" y="181951"/>
                    <a:pt x="627355" y="0"/>
                    <a:pt x="404150" y="0"/>
                  </a:cubicBezTo>
                  <a:close/>
                </a:path>
              </a:pathLst>
            </a:custGeom>
            <a:blipFill>
              <a:blip r:embed="rId11"/>
              <a:stretch>
                <a:fillRect l="-278" r="-278"/>
              </a:stretch>
            </a:blipFill>
          </p:spPr>
        </p:sp>
      </p:grpSp>
      <p:sp>
        <p:nvSpPr>
          <p:cNvPr id="19" name="TextBox 19"/>
          <p:cNvSpPr txBox="1"/>
          <p:nvPr/>
        </p:nvSpPr>
        <p:spPr>
          <a:xfrm>
            <a:off x="2512550" y="561256"/>
            <a:ext cx="5136325" cy="1453862"/>
          </a:xfrm>
          <a:prstGeom prst="rect">
            <a:avLst/>
          </a:prstGeom>
        </p:spPr>
        <p:txBody>
          <a:bodyPr lIns="0" tIns="0" rIns="0" bIns="0" rtlCol="0" anchor="t">
            <a:spAutoFit/>
          </a:bodyPr>
          <a:lstStyle/>
          <a:p>
            <a:pPr algn="l">
              <a:lnSpc>
                <a:spcPts val="10690"/>
              </a:lnSpc>
              <a:spcBef>
                <a:spcPct val="0"/>
              </a:spcBef>
            </a:pPr>
            <a:r>
              <a:rPr lang="en-US" sz="7636" u="sng">
                <a:solidFill>
                  <a:srgbClr val="5CE1E6"/>
                </a:solidFill>
                <a:latin typeface="Times New Roman Italics"/>
                <a:ea typeface="Times New Roman Italics"/>
                <a:cs typeface="Times New Roman Italics"/>
                <a:sym typeface="Times New Roman Italics"/>
              </a:rPr>
              <a:t>Chapitre 4</a:t>
            </a:r>
          </a:p>
        </p:txBody>
      </p:sp>
      <p:sp>
        <p:nvSpPr>
          <p:cNvPr id="20" name="TextBox 20"/>
          <p:cNvSpPr txBox="1"/>
          <p:nvPr/>
        </p:nvSpPr>
        <p:spPr>
          <a:xfrm>
            <a:off x="1698792" y="3108609"/>
            <a:ext cx="6386856" cy="2088169"/>
          </a:xfrm>
          <a:prstGeom prst="rect">
            <a:avLst/>
          </a:prstGeom>
        </p:spPr>
        <p:txBody>
          <a:bodyPr lIns="0" tIns="0" rIns="0" bIns="0" rtlCol="0" anchor="t">
            <a:spAutoFit/>
          </a:bodyPr>
          <a:lstStyle/>
          <a:p>
            <a:pPr algn="ctr">
              <a:lnSpc>
                <a:spcPts val="7426"/>
              </a:lnSpc>
            </a:pPr>
            <a:r>
              <a:rPr lang="en-US" sz="7578" u="sng" dirty="0" err="1">
                <a:solidFill>
                  <a:srgbClr val="FF914D"/>
                </a:solidFill>
                <a:latin typeface="Times New Roman Bold Italics"/>
                <a:ea typeface="Times New Roman Bold Italics"/>
                <a:cs typeface="Times New Roman Bold Italics"/>
                <a:sym typeface="Times New Roman Bold Italics"/>
              </a:rPr>
              <a:t>Décroissance</a:t>
            </a:r>
            <a:r>
              <a:rPr lang="en-US" sz="7578" u="sng" dirty="0">
                <a:solidFill>
                  <a:srgbClr val="FF914D"/>
                </a:solidFill>
                <a:latin typeface="Times New Roman Bold Italics"/>
                <a:ea typeface="Times New Roman Bold Italics"/>
                <a:cs typeface="Times New Roman Bold Italics"/>
                <a:sym typeface="Times New Roman Bold Italics"/>
              </a:rPr>
              <a:t> radioactive</a:t>
            </a:r>
          </a:p>
        </p:txBody>
      </p:sp>
      <p:sp>
        <p:nvSpPr>
          <p:cNvPr id="21" name="TextBox 21"/>
          <p:cNvSpPr txBox="1"/>
          <p:nvPr/>
        </p:nvSpPr>
        <p:spPr>
          <a:xfrm>
            <a:off x="2512550" y="7905111"/>
            <a:ext cx="1257017" cy="441921"/>
          </a:xfrm>
          <a:prstGeom prst="rect">
            <a:avLst/>
          </a:prstGeom>
        </p:spPr>
        <p:txBody>
          <a:bodyPr lIns="0" tIns="0" rIns="0" bIns="0" rtlCol="0" anchor="t">
            <a:spAutoFit/>
          </a:bodyPr>
          <a:lstStyle/>
          <a:p>
            <a:pPr algn="ctr">
              <a:lnSpc>
                <a:spcPts val="3210"/>
              </a:lnSpc>
              <a:spcBef>
                <a:spcPct val="0"/>
              </a:spcBef>
            </a:pPr>
            <a:r>
              <a:rPr lang="en-US" sz="2293">
                <a:solidFill>
                  <a:srgbClr val="003D25"/>
                </a:solidFill>
                <a:latin typeface="Times New Roman Bold"/>
                <a:ea typeface="Times New Roman Bold"/>
                <a:cs typeface="Times New Roman Bold"/>
                <a:sym typeface="Times New Roman Bold"/>
              </a:rPr>
              <a:t>PROF</a:t>
            </a:r>
          </a:p>
        </p:txBody>
      </p:sp>
      <p:sp>
        <p:nvSpPr>
          <p:cNvPr id="22" name="TextBox 22"/>
          <p:cNvSpPr txBox="1"/>
          <p:nvPr/>
        </p:nvSpPr>
        <p:spPr>
          <a:xfrm>
            <a:off x="7648874" y="-61716"/>
            <a:ext cx="3338005" cy="1328766"/>
          </a:xfrm>
          <a:prstGeom prst="rect">
            <a:avLst/>
          </a:prstGeom>
        </p:spPr>
        <p:txBody>
          <a:bodyPr lIns="0" tIns="0" rIns="0" bIns="0" rtlCol="0" anchor="t">
            <a:spAutoFit/>
          </a:bodyPr>
          <a:lstStyle/>
          <a:p>
            <a:pPr algn="l">
              <a:lnSpc>
                <a:spcPts val="9710"/>
              </a:lnSpc>
              <a:spcBef>
                <a:spcPct val="0"/>
              </a:spcBef>
            </a:pPr>
            <a:r>
              <a:rPr lang="en-US" sz="6936" u="sng">
                <a:solidFill>
                  <a:srgbClr val="FFDE59"/>
                </a:solidFill>
                <a:latin typeface="Times New Roman Italics"/>
                <a:ea typeface="Times New Roman Italics"/>
                <a:cs typeface="Times New Roman Italics"/>
                <a:sym typeface="Times New Roman Italics"/>
              </a:rPr>
              <a:t>physique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14936958" y="2627153"/>
            <a:ext cx="3480157" cy="2872791"/>
            <a:chOff x="30480" y="591820"/>
            <a:chExt cx="25155621" cy="20765398"/>
          </a:xfrm>
        </p:grpSpPr>
        <p:sp>
          <p:nvSpPr>
            <p:cNvPr id="3" name="Freeform 3"/>
            <p:cNvSpPr/>
            <p:nvPr/>
          </p:nvSpPr>
          <p:spPr>
            <a:xfrm>
              <a:off x="0" y="0"/>
              <a:ext cx="25125903" cy="20354765"/>
            </a:xfrm>
            <a:custGeom>
              <a:avLst/>
              <a:gdLst/>
              <a:ahLst/>
              <a:cxnLst/>
              <a:rect l="l" t="t" r="r" b="b"/>
              <a:pathLst>
                <a:path w="25125903" h="20354765">
                  <a:moveTo>
                    <a:pt x="23523107" y="6823805"/>
                  </a:moveTo>
                  <a:cubicBezTo>
                    <a:pt x="21338387" y="3181847"/>
                    <a:pt x="16936343" y="544830"/>
                    <a:pt x="12245843" y="297180"/>
                  </a:cubicBezTo>
                  <a:cubicBezTo>
                    <a:pt x="8418195" y="0"/>
                    <a:pt x="5899875" y="1136070"/>
                    <a:pt x="3843079" y="3265744"/>
                  </a:cubicBezTo>
                  <a:cubicBezTo>
                    <a:pt x="1786282" y="5395418"/>
                    <a:pt x="692669" y="8110215"/>
                    <a:pt x="251210" y="10848675"/>
                  </a:cubicBezTo>
                  <a:cubicBezTo>
                    <a:pt x="24130" y="12294271"/>
                    <a:pt x="0" y="13828068"/>
                    <a:pt x="685144" y="15153198"/>
                  </a:cubicBezTo>
                  <a:cubicBezTo>
                    <a:pt x="1590636" y="16833273"/>
                    <a:pt x="3569675" y="17902413"/>
                    <a:pt x="5583830" y="18567130"/>
                  </a:cubicBezTo>
                  <a:cubicBezTo>
                    <a:pt x="11001732" y="20354765"/>
                    <a:pt x="17653713" y="19662082"/>
                    <a:pt x="21870146" y="16237396"/>
                  </a:cubicBezTo>
                  <a:cubicBezTo>
                    <a:pt x="23189504" y="15166104"/>
                    <a:pt x="24270576" y="13823766"/>
                    <a:pt x="24656853" y="12300725"/>
                  </a:cubicBezTo>
                  <a:cubicBezTo>
                    <a:pt x="25125904" y="10452857"/>
                    <a:pt x="24531439" y="8506033"/>
                    <a:pt x="23523107" y="6823805"/>
                  </a:cubicBezTo>
                  <a:close/>
                </a:path>
              </a:pathLst>
            </a:custGeom>
            <a:blipFill>
              <a:blip r:embed="rId2"/>
              <a:stretch>
                <a:fillRect l="-10809" t="816" r="-120" b="-7580"/>
              </a:stretch>
            </a:blipFill>
          </p:spPr>
        </p:sp>
      </p:grpSp>
      <p:sp>
        <p:nvSpPr>
          <p:cNvPr id="4" name="Freeform 4"/>
          <p:cNvSpPr/>
          <p:nvPr/>
        </p:nvSpPr>
        <p:spPr>
          <a:xfrm rot="-709034">
            <a:off x="15602028" y="-2063747"/>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Freeform 6"/>
          <p:cNvSpPr/>
          <p:nvPr/>
        </p:nvSpPr>
        <p:spPr>
          <a:xfrm rot="5460838">
            <a:off x="16397015" y="736301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rot="-10800000">
            <a:off x="16510072" y="7757369"/>
            <a:ext cx="1687000" cy="1466073"/>
          </a:xfrm>
          <a:custGeom>
            <a:avLst/>
            <a:gdLst/>
            <a:ahLst/>
            <a:cxnLst/>
            <a:rect l="l" t="t" r="r" b="b"/>
            <a:pathLst>
              <a:path w="1687000" h="1466073">
                <a:moveTo>
                  <a:pt x="0" y="0"/>
                </a:moveTo>
                <a:lnTo>
                  <a:pt x="1687000" y="0"/>
                </a:lnTo>
                <a:lnTo>
                  <a:pt x="1687000" y="1466073"/>
                </a:lnTo>
                <a:lnTo>
                  <a:pt x="0" y="1466073"/>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0" name="Freeform 10"/>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1" name="Freeform 11"/>
          <p:cNvSpPr/>
          <p:nvPr/>
        </p:nvSpPr>
        <p:spPr>
          <a:xfrm>
            <a:off x="0" y="111305"/>
            <a:ext cx="1896123" cy="1647809"/>
          </a:xfrm>
          <a:custGeom>
            <a:avLst/>
            <a:gdLst/>
            <a:ahLst/>
            <a:cxnLst/>
            <a:rect l="l" t="t" r="r" b="b"/>
            <a:pathLst>
              <a:path w="1896123" h="1647809">
                <a:moveTo>
                  <a:pt x="0" y="0"/>
                </a:moveTo>
                <a:lnTo>
                  <a:pt x="1896123" y="0"/>
                </a:lnTo>
                <a:lnTo>
                  <a:pt x="1896123" y="1647808"/>
                </a:lnTo>
                <a:lnTo>
                  <a:pt x="0" y="1647808"/>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2" name="Freeform 12"/>
          <p:cNvSpPr/>
          <p:nvPr/>
        </p:nvSpPr>
        <p:spPr>
          <a:xfrm>
            <a:off x="14348937" y="2005151"/>
            <a:ext cx="656920" cy="644039"/>
          </a:xfrm>
          <a:custGeom>
            <a:avLst/>
            <a:gdLst/>
            <a:ahLst/>
            <a:cxnLst/>
            <a:rect l="l" t="t" r="r" b="b"/>
            <a:pathLst>
              <a:path w="656920" h="644039">
                <a:moveTo>
                  <a:pt x="0" y="0"/>
                </a:moveTo>
                <a:lnTo>
                  <a:pt x="656919" y="0"/>
                </a:lnTo>
                <a:lnTo>
                  <a:pt x="656919" y="644039"/>
                </a:lnTo>
                <a:lnTo>
                  <a:pt x="0" y="644039"/>
                </a:lnTo>
                <a:lnTo>
                  <a:pt x="0" y="0"/>
                </a:lnTo>
                <a:close/>
              </a:path>
            </a:pathLst>
          </a:custGeom>
          <a:blipFill>
            <a:blip r:embed="rId9"/>
            <a:stretch>
              <a:fillRect/>
            </a:stretch>
          </a:blipFill>
        </p:spPr>
      </p:sp>
      <p:sp>
        <p:nvSpPr>
          <p:cNvPr id="13" name="Freeform 13"/>
          <p:cNvSpPr/>
          <p:nvPr/>
        </p:nvSpPr>
        <p:spPr>
          <a:xfrm>
            <a:off x="5006689" y="2673975"/>
            <a:ext cx="397999" cy="322741"/>
          </a:xfrm>
          <a:custGeom>
            <a:avLst/>
            <a:gdLst/>
            <a:ahLst/>
            <a:cxnLst/>
            <a:rect l="l" t="t" r="r" b="b"/>
            <a:pathLst>
              <a:path w="397999" h="322741">
                <a:moveTo>
                  <a:pt x="0" y="0"/>
                </a:moveTo>
                <a:lnTo>
                  <a:pt x="397999" y="0"/>
                </a:lnTo>
                <a:lnTo>
                  <a:pt x="397999" y="322740"/>
                </a:lnTo>
                <a:lnTo>
                  <a:pt x="0" y="32274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4" name="Freeform 14"/>
          <p:cNvSpPr/>
          <p:nvPr/>
        </p:nvSpPr>
        <p:spPr>
          <a:xfrm>
            <a:off x="5006689" y="3119681"/>
            <a:ext cx="397999" cy="322741"/>
          </a:xfrm>
          <a:custGeom>
            <a:avLst/>
            <a:gdLst/>
            <a:ahLst/>
            <a:cxnLst/>
            <a:rect l="l" t="t" r="r" b="b"/>
            <a:pathLst>
              <a:path w="397999" h="322741">
                <a:moveTo>
                  <a:pt x="0" y="0"/>
                </a:moveTo>
                <a:lnTo>
                  <a:pt x="397999" y="0"/>
                </a:lnTo>
                <a:lnTo>
                  <a:pt x="397999" y="322741"/>
                </a:lnTo>
                <a:lnTo>
                  <a:pt x="0" y="322741"/>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5" name="Freeform 15"/>
          <p:cNvSpPr/>
          <p:nvPr/>
        </p:nvSpPr>
        <p:spPr>
          <a:xfrm>
            <a:off x="5006689" y="3664899"/>
            <a:ext cx="397999" cy="322741"/>
          </a:xfrm>
          <a:custGeom>
            <a:avLst/>
            <a:gdLst/>
            <a:ahLst/>
            <a:cxnLst/>
            <a:rect l="l" t="t" r="r" b="b"/>
            <a:pathLst>
              <a:path w="397999" h="322741">
                <a:moveTo>
                  <a:pt x="0" y="0"/>
                </a:moveTo>
                <a:lnTo>
                  <a:pt x="397999" y="0"/>
                </a:lnTo>
                <a:lnTo>
                  <a:pt x="397999" y="322741"/>
                </a:lnTo>
                <a:lnTo>
                  <a:pt x="0" y="322741"/>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6" name="Freeform 16"/>
          <p:cNvSpPr/>
          <p:nvPr/>
        </p:nvSpPr>
        <p:spPr>
          <a:xfrm>
            <a:off x="5006689" y="4210117"/>
            <a:ext cx="397999" cy="322741"/>
          </a:xfrm>
          <a:custGeom>
            <a:avLst/>
            <a:gdLst/>
            <a:ahLst/>
            <a:cxnLst/>
            <a:rect l="l" t="t" r="r" b="b"/>
            <a:pathLst>
              <a:path w="397999" h="322741">
                <a:moveTo>
                  <a:pt x="0" y="0"/>
                </a:moveTo>
                <a:lnTo>
                  <a:pt x="397999" y="0"/>
                </a:lnTo>
                <a:lnTo>
                  <a:pt x="397999" y="322740"/>
                </a:lnTo>
                <a:lnTo>
                  <a:pt x="0" y="32274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7" name="Freeform 17"/>
          <p:cNvSpPr/>
          <p:nvPr/>
        </p:nvSpPr>
        <p:spPr>
          <a:xfrm>
            <a:off x="10273294" y="4104953"/>
            <a:ext cx="1978350" cy="481134"/>
          </a:xfrm>
          <a:custGeom>
            <a:avLst/>
            <a:gdLst/>
            <a:ahLst/>
            <a:cxnLst/>
            <a:rect l="l" t="t" r="r" b="b"/>
            <a:pathLst>
              <a:path w="1978350" h="481134">
                <a:moveTo>
                  <a:pt x="0" y="0"/>
                </a:moveTo>
                <a:lnTo>
                  <a:pt x="1978350" y="0"/>
                </a:lnTo>
                <a:lnTo>
                  <a:pt x="1978350" y="481134"/>
                </a:lnTo>
                <a:lnTo>
                  <a:pt x="0" y="48113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8" name="Freeform 18"/>
          <p:cNvSpPr/>
          <p:nvPr/>
        </p:nvSpPr>
        <p:spPr>
          <a:xfrm>
            <a:off x="2404418" y="1604441"/>
            <a:ext cx="382029" cy="296594"/>
          </a:xfrm>
          <a:custGeom>
            <a:avLst/>
            <a:gdLst/>
            <a:ahLst/>
            <a:cxnLst/>
            <a:rect l="l" t="t" r="r" b="b"/>
            <a:pathLst>
              <a:path w="382029" h="296594">
                <a:moveTo>
                  <a:pt x="0" y="0"/>
                </a:moveTo>
                <a:lnTo>
                  <a:pt x="382029" y="0"/>
                </a:lnTo>
                <a:lnTo>
                  <a:pt x="382029" y="296594"/>
                </a:lnTo>
                <a:lnTo>
                  <a:pt x="0" y="296594"/>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9" name="TextBox 19"/>
          <p:cNvSpPr txBox="1"/>
          <p:nvPr/>
        </p:nvSpPr>
        <p:spPr>
          <a:xfrm>
            <a:off x="2595433" y="1989033"/>
            <a:ext cx="12647481" cy="561976"/>
          </a:xfrm>
          <a:prstGeom prst="rect">
            <a:avLst/>
          </a:prstGeom>
        </p:spPr>
        <p:txBody>
          <a:bodyPr lIns="0" tIns="0" rIns="0" bIns="0" rtlCol="0" anchor="t">
            <a:spAutoFit/>
          </a:bodyPr>
          <a:lstStyle/>
          <a:p>
            <a:pPr algn="l">
              <a:lnSpc>
                <a:spcPts val="4199"/>
              </a:lnSpc>
              <a:spcBef>
                <a:spcPct val="0"/>
              </a:spcBef>
            </a:pPr>
            <a:r>
              <a:rPr lang="en-US" sz="2999">
                <a:solidFill>
                  <a:srgbClr val="FFFFFF"/>
                </a:solidFill>
                <a:latin typeface="Times New Roman Bold"/>
                <a:ea typeface="Times New Roman Bold"/>
                <a:cs typeface="Times New Roman Bold"/>
                <a:sym typeface="Times New Roman Bold"/>
              </a:rPr>
              <a:t>    La représentation symbolique du noyau (ou nucléide) d'un atome est :</a:t>
            </a:r>
          </a:p>
        </p:txBody>
      </p:sp>
      <p:sp>
        <p:nvSpPr>
          <p:cNvPr id="20" name="Freeform 20"/>
          <p:cNvSpPr/>
          <p:nvPr/>
        </p:nvSpPr>
        <p:spPr>
          <a:xfrm>
            <a:off x="2404418" y="2224551"/>
            <a:ext cx="382029" cy="296594"/>
          </a:xfrm>
          <a:custGeom>
            <a:avLst/>
            <a:gdLst/>
            <a:ahLst/>
            <a:cxnLst/>
            <a:rect l="l" t="t" r="r" b="b"/>
            <a:pathLst>
              <a:path w="382029" h="296594">
                <a:moveTo>
                  <a:pt x="0" y="0"/>
                </a:moveTo>
                <a:lnTo>
                  <a:pt x="382029" y="0"/>
                </a:lnTo>
                <a:lnTo>
                  <a:pt x="382029" y="296594"/>
                </a:lnTo>
                <a:lnTo>
                  <a:pt x="0" y="296594"/>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21" name="Freeform 21"/>
          <p:cNvSpPr/>
          <p:nvPr/>
        </p:nvSpPr>
        <p:spPr>
          <a:xfrm>
            <a:off x="13166917" y="4775589"/>
            <a:ext cx="669958" cy="575929"/>
          </a:xfrm>
          <a:custGeom>
            <a:avLst/>
            <a:gdLst/>
            <a:ahLst/>
            <a:cxnLst/>
            <a:rect l="l" t="t" r="r" b="b"/>
            <a:pathLst>
              <a:path w="669958" h="575929">
                <a:moveTo>
                  <a:pt x="0" y="0"/>
                </a:moveTo>
                <a:lnTo>
                  <a:pt x="669958" y="0"/>
                </a:lnTo>
                <a:lnTo>
                  <a:pt x="669958" y="575929"/>
                </a:lnTo>
                <a:lnTo>
                  <a:pt x="0" y="575929"/>
                </a:lnTo>
                <a:lnTo>
                  <a:pt x="0" y="0"/>
                </a:lnTo>
                <a:close/>
              </a:path>
            </a:pathLst>
          </a:custGeom>
          <a:blipFill>
            <a:blip r:embed="rId16"/>
            <a:stretch>
              <a:fillRect/>
            </a:stretch>
          </a:blipFill>
        </p:spPr>
      </p:sp>
      <p:sp>
        <p:nvSpPr>
          <p:cNvPr id="22" name="Freeform 22"/>
          <p:cNvSpPr/>
          <p:nvPr/>
        </p:nvSpPr>
        <p:spPr>
          <a:xfrm>
            <a:off x="10760717" y="5475343"/>
            <a:ext cx="3916680" cy="462227"/>
          </a:xfrm>
          <a:custGeom>
            <a:avLst/>
            <a:gdLst/>
            <a:ahLst/>
            <a:cxnLst/>
            <a:rect l="l" t="t" r="r" b="b"/>
            <a:pathLst>
              <a:path w="3916680" h="462227">
                <a:moveTo>
                  <a:pt x="0" y="0"/>
                </a:moveTo>
                <a:lnTo>
                  <a:pt x="3916680" y="0"/>
                </a:lnTo>
                <a:lnTo>
                  <a:pt x="3916680" y="462227"/>
                </a:lnTo>
                <a:lnTo>
                  <a:pt x="0" y="462227"/>
                </a:lnTo>
                <a:lnTo>
                  <a:pt x="0" y="0"/>
                </a:lnTo>
                <a:close/>
              </a:path>
            </a:pathLst>
          </a:custGeom>
          <a:blipFill>
            <a:blip r:embed="rId17">
              <a:extLst>
                <a:ext uri="{96DAC541-7B7A-43D3-8B79-37D633B846F1}">
                  <asvg:svgBlip xmlns:asvg="http://schemas.microsoft.com/office/drawing/2016/SVG/main" xmlns="" r:embed="rId18"/>
                </a:ext>
              </a:extLst>
            </a:blip>
            <a:stretch>
              <a:fillRect t="-412187" r="-86770"/>
            </a:stretch>
          </a:blipFill>
        </p:spPr>
      </p:sp>
      <p:sp>
        <p:nvSpPr>
          <p:cNvPr id="23" name="Freeform 23"/>
          <p:cNvSpPr/>
          <p:nvPr/>
        </p:nvSpPr>
        <p:spPr>
          <a:xfrm>
            <a:off x="10892235" y="5389618"/>
            <a:ext cx="3653643" cy="615986"/>
          </a:xfrm>
          <a:custGeom>
            <a:avLst/>
            <a:gdLst/>
            <a:ahLst/>
            <a:cxnLst/>
            <a:rect l="l" t="t" r="r" b="b"/>
            <a:pathLst>
              <a:path w="3653643" h="615986">
                <a:moveTo>
                  <a:pt x="0" y="0"/>
                </a:moveTo>
                <a:lnTo>
                  <a:pt x="3653643" y="0"/>
                </a:lnTo>
                <a:lnTo>
                  <a:pt x="3653643" y="615986"/>
                </a:lnTo>
                <a:lnTo>
                  <a:pt x="0" y="615986"/>
                </a:lnTo>
                <a:lnTo>
                  <a:pt x="0" y="0"/>
                </a:lnTo>
                <a:close/>
              </a:path>
            </a:pathLst>
          </a:custGeom>
          <a:blipFill>
            <a:blip r:embed="rId19"/>
            <a:stretch>
              <a:fillRect/>
            </a:stretch>
          </a:blipFill>
        </p:spPr>
      </p:sp>
      <p:sp>
        <p:nvSpPr>
          <p:cNvPr id="24" name="Freeform 24"/>
          <p:cNvSpPr/>
          <p:nvPr/>
        </p:nvSpPr>
        <p:spPr>
          <a:xfrm>
            <a:off x="9983078" y="4920627"/>
            <a:ext cx="570279" cy="285852"/>
          </a:xfrm>
          <a:custGeom>
            <a:avLst/>
            <a:gdLst/>
            <a:ahLst/>
            <a:cxnLst/>
            <a:rect l="l" t="t" r="r" b="b"/>
            <a:pathLst>
              <a:path w="570279" h="285852">
                <a:moveTo>
                  <a:pt x="0" y="0"/>
                </a:moveTo>
                <a:lnTo>
                  <a:pt x="570279" y="0"/>
                </a:lnTo>
                <a:lnTo>
                  <a:pt x="570279" y="285853"/>
                </a:lnTo>
                <a:lnTo>
                  <a:pt x="0" y="285853"/>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25" name="Freeform 25"/>
          <p:cNvSpPr/>
          <p:nvPr/>
        </p:nvSpPr>
        <p:spPr>
          <a:xfrm>
            <a:off x="10057715" y="5577955"/>
            <a:ext cx="570279" cy="285852"/>
          </a:xfrm>
          <a:custGeom>
            <a:avLst/>
            <a:gdLst/>
            <a:ahLst/>
            <a:cxnLst/>
            <a:rect l="l" t="t" r="r" b="b"/>
            <a:pathLst>
              <a:path w="570279" h="285852">
                <a:moveTo>
                  <a:pt x="0" y="0"/>
                </a:moveTo>
                <a:lnTo>
                  <a:pt x="570279" y="0"/>
                </a:lnTo>
                <a:lnTo>
                  <a:pt x="570279" y="285852"/>
                </a:lnTo>
                <a:lnTo>
                  <a:pt x="0" y="285852"/>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26" name="Freeform 26"/>
          <p:cNvSpPr/>
          <p:nvPr/>
        </p:nvSpPr>
        <p:spPr>
          <a:xfrm>
            <a:off x="10900974" y="7393647"/>
            <a:ext cx="4531887" cy="2193516"/>
          </a:xfrm>
          <a:custGeom>
            <a:avLst/>
            <a:gdLst/>
            <a:ahLst/>
            <a:cxnLst/>
            <a:rect l="l" t="t" r="r" b="b"/>
            <a:pathLst>
              <a:path w="4531887" h="2193516">
                <a:moveTo>
                  <a:pt x="0" y="0"/>
                </a:moveTo>
                <a:lnTo>
                  <a:pt x="4531887" y="0"/>
                </a:lnTo>
                <a:lnTo>
                  <a:pt x="4531887" y="2193516"/>
                </a:lnTo>
                <a:lnTo>
                  <a:pt x="0" y="2193516"/>
                </a:lnTo>
                <a:lnTo>
                  <a:pt x="0" y="0"/>
                </a:lnTo>
                <a:close/>
              </a:path>
            </a:pathLst>
          </a:custGeom>
          <a:blipFill>
            <a:blip r:embed="rId22"/>
            <a:stretch>
              <a:fillRect l="-7470" t="-11650" r="-7007" b="-18455"/>
            </a:stretch>
          </a:blipFill>
        </p:spPr>
      </p:sp>
      <p:sp>
        <p:nvSpPr>
          <p:cNvPr id="27" name="Freeform 27"/>
          <p:cNvSpPr/>
          <p:nvPr/>
        </p:nvSpPr>
        <p:spPr>
          <a:xfrm>
            <a:off x="4597241" y="8628128"/>
            <a:ext cx="4243471" cy="1032010"/>
          </a:xfrm>
          <a:custGeom>
            <a:avLst/>
            <a:gdLst/>
            <a:ahLst/>
            <a:cxnLst/>
            <a:rect l="l" t="t" r="r" b="b"/>
            <a:pathLst>
              <a:path w="4243471" h="1032010">
                <a:moveTo>
                  <a:pt x="0" y="0"/>
                </a:moveTo>
                <a:lnTo>
                  <a:pt x="4243472" y="0"/>
                </a:lnTo>
                <a:lnTo>
                  <a:pt x="4243472" y="1032010"/>
                </a:lnTo>
                <a:lnTo>
                  <a:pt x="0" y="1032010"/>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28" name="Freeform 28"/>
          <p:cNvSpPr/>
          <p:nvPr/>
        </p:nvSpPr>
        <p:spPr>
          <a:xfrm>
            <a:off x="4858308" y="8837678"/>
            <a:ext cx="3907681" cy="620647"/>
          </a:xfrm>
          <a:custGeom>
            <a:avLst/>
            <a:gdLst/>
            <a:ahLst/>
            <a:cxnLst/>
            <a:rect l="l" t="t" r="r" b="b"/>
            <a:pathLst>
              <a:path w="3907681" h="620647">
                <a:moveTo>
                  <a:pt x="0" y="0"/>
                </a:moveTo>
                <a:lnTo>
                  <a:pt x="3907682" y="0"/>
                </a:lnTo>
                <a:lnTo>
                  <a:pt x="3907682" y="620647"/>
                </a:lnTo>
                <a:lnTo>
                  <a:pt x="0" y="620647"/>
                </a:lnTo>
                <a:lnTo>
                  <a:pt x="0" y="0"/>
                </a:lnTo>
                <a:close/>
              </a:path>
            </a:pathLst>
          </a:custGeom>
          <a:blipFill>
            <a:blip r:embed="rId25"/>
            <a:stretch>
              <a:fillRect l="-18271" t="-372778" r="-19170" b="-13983"/>
            </a:stretch>
          </a:blipFill>
        </p:spPr>
      </p:sp>
      <p:sp>
        <p:nvSpPr>
          <p:cNvPr id="29" name="Freeform 29"/>
          <p:cNvSpPr/>
          <p:nvPr/>
        </p:nvSpPr>
        <p:spPr>
          <a:xfrm>
            <a:off x="5287199" y="9233917"/>
            <a:ext cx="382940" cy="380155"/>
          </a:xfrm>
          <a:custGeom>
            <a:avLst/>
            <a:gdLst/>
            <a:ahLst/>
            <a:cxnLst/>
            <a:rect l="l" t="t" r="r" b="b"/>
            <a:pathLst>
              <a:path w="382940" h="380155">
                <a:moveTo>
                  <a:pt x="0" y="0"/>
                </a:moveTo>
                <a:lnTo>
                  <a:pt x="382940" y="0"/>
                </a:lnTo>
                <a:lnTo>
                  <a:pt x="382940" y="380155"/>
                </a:lnTo>
                <a:lnTo>
                  <a:pt x="0" y="380155"/>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p:spPr>
      </p:sp>
      <p:sp>
        <p:nvSpPr>
          <p:cNvPr id="30" name="TextBox 30"/>
          <p:cNvSpPr txBox="1"/>
          <p:nvPr/>
        </p:nvSpPr>
        <p:spPr>
          <a:xfrm>
            <a:off x="3757672" y="-16312"/>
            <a:ext cx="11465182" cy="873759"/>
          </a:xfrm>
          <a:prstGeom prst="rect">
            <a:avLst/>
          </a:prstGeom>
        </p:spPr>
        <p:txBody>
          <a:bodyPr lIns="0" tIns="0" rIns="0" bIns="0" rtlCol="0" anchor="t">
            <a:spAutoFit/>
          </a:bodyPr>
          <a:lstStyle/>
          <a:p>
            <a:pPr algn="l">
              <a:lnSpc>
                <a:spcPts val="6440"/>
              </a:lnSpc>
              <a:spcBef>
                <a:spcPct val="0"/>
              </a:spcBef>
            </a:pPr>
            <a:r>
              <a:rPr lang="en-US" sz="4600" u="sng">
                <a:solidFill>
                  <a:srgbClr val="FF914D"/>
                </a:solidFill>
                <a:latin typeface="Times New Roman Bold Italics"/>
                <a:ea typeface="Times New Roman Bold Italics"/>
                <a:cs typeface="Times New Roman Bold Italics"/>
                <a:sym typeface="Times New Roman Bold Italics"/>
              </a:rPr>
              <a:t>I - Le noyau atomique</a:t>
            </a:r>
          </a:p>
        </p:txBody>
      </p:sp>
      <p:sp>
        <p:nvSpPr>
          <p:cNvPr id="31" name="TextBox 31"/>
          <p:cNvSpPr txBox="1"/>
          <p:nvPr/>
        </p:nvSpPr>
        <p:spPr>
          <a:xfrm>
            <a:off x="2595433" y="1414600"/>
            <a:ext cx="13723625" cy="561976"/>
          </a:xfrm>
          <a:prstGeom prst="rect">
            <a:avLst/>
          </a:prstGeom>
        </p:spPr>
        <p:txBody>
          <a:bodyPr lIns="0" tIns="0" rIns="0" bIns="0" rtlCol="0" anchor="t">
            <a:spAutoFit/>
          </a:bodyPr>
          <a:lstStyle/>
          <a:p>
            <a:pPr algn="l">
              <a:lnSpc>
                <a:spcPts val="4199"/>
              </a:lnSpc>
              <a:spcBef>
                <a:spcPct val="0"/>
              </a:spcBef>
            </a:pPr>
            <a:r>
              <a:rPr lang="en-US" sz="2999">
                <a:solidFill>
                  <a:srgbClr val="FFFFFF"/>
                </a:solidFill>
                <a:latin typeface="Times New Roman Bold"/>
                <a:ea typeface="Times New Roman Bold"/>
                <a:cs typeface="Times New Roman Bold"/>
                <a:sym typeface="Times New Roman Bold"/>
              </a:rPr>
              <a:t>    Le noyau est constitué de particules appelées nucléons (les protons et les neutrons).</a:t>
            </a:r>
          </a:p>
        </p:txBody>
      </p:sp>
      <p:sp>
        <p:nvSpPr>
          <p:cNvPr id="32" name="TextBox 32"/>
          <p:cNvSpPr txBox="1"/>
          <p:nvPr/>
        </p:nvSpPr>
        <p:spPr>
          <a:xfrm>
            <a:off x="3463085" y="2497207"/>
            <a:ext cx="8678062" cy="561976"/>
          </a:xfrm>
          <a:prstGeom prst="rect">
            <a:avLst/>
          </a:prstGeom>
        </p:spPr>
        <p:txBody>
          <a:bodyPr lIns="0" tIns="0" rIns="0" bIns="0" rtlCol="0" anchor="t">
            <a:spAutoFit/>
          </a:bodyPr>
          <a:lstStyle/>
          <a:p>
            <a:pPr algn="l">
              <a:lnSpc>
                <a:spcPts val="4199"/>
              </a:lnSpc>
              <a:spcBef>
                <a:spcPct val="0"/>
              </a:spcBef>
            </a:pPr>
            <a:r>
              <a:rPr lang="en-US" sz="2999">
                <a:solidFill>
                  <a:srgbClr val="FFFFFF"/>
                </a:solidFill>
                <a:latin typeface="Times New Roman Bold"/>
                <a:ea typeface="Times New Roman Bold"/>
                <a:cs typeface="Times New Roman Bold"/>
                <a:sym typeface="Times New Roman Bold"/>
              </a:rPr>
              <a:t>  Avec           </a:t>
            </a:r>
            <a:r>
              <a:rPr lang="en-US" sz="2999">
                <a:solidFill>
                  <a:srgbClr val="FF0403"/>
                </a:solidFill>
                <a:latin typeface="Times New Roman Bold"/>
                <a:ea typeface="Times New Roman Bold"/>
                <a:cs typeface="Times New Roman Bold"/>
                <a:sym typeface="Times New Roman Bold"/>
              </a:rPr>
              <a:t> </a:t>
            </a:r>
            <a:r>
              <a:rPr lang="en-US" sz="2999">
                <a:solidFill>
                  <a:srgbClr val="FFDE59"/>
                </a:solidFill>
                <a:latin typeface="Times New Roman Bold"/>
                <a:ea typeface="Times New Roman Bold"/>
                <a:cs typeface="Times New Roman Bold"/>
                <a:sym typeface="Times New Roman Bold"/>
              </a:rPr>
              <a:t>X</a:t>
            </a:r>
            <a:r>
              <a:rPr lang="en-US" sz="2999">
                <a:solidFill>
                  <a:srgbClr val="FFFFFF"/>
                </a:solidFill>
                <a:latin typeface="Times New Roman Bold"/>
                <a:ea typeface="Times New Roman Bold"/>
                <a:cs typeface="Times New Roman Bold"/>
                <a:sym typeface="Times New Roman Bold"/>
              </a:rPr>
              <a:t>  le symbole de l'élément chimique</a:t>
            </a:r>
          </a:p>
        </p:txBody>
      </p:sp>
      <p:sp>
        <p:nvSpPr>
          <p:cNvPr id="33" name="TextBox 33"/>
          <p:cNvSpPr txBox="1"/>
          <p:nvPr/>
        </p:nvSpPr>
        <p:spPr>
          <a:xfrm>
            <a:off x="5626556" y="3002033"/>
            <a:ext cx="8883201" cy="1609726"/>
          </a:xfrm>
          <a:prstGeom prst="rect">
            <a:avLst/>
          </a:prstGeom>
        </p:spPr>
        <p:txBody>
          <a:bodyPr lIns="0" tIns="0" rIns="0" bIns="0" rtlCol="0" anchor="t">
            <a:spAutoFit/>
          </a:bodyPr>
          <a:lstStyle/>
          <a:p>
            <a:pPr algn="l">
              <a:lnSpc>
                <a:spcPts val="4199"/>
              </a:lnSpc>
            </a:pPr>
            <a:r>
              <a:rPr lang="en-US" sz="2999">
                <a:solidFill>
                  <a:srgbClr val="FFDE59"/>
                </a:solidFill>
                <a:latin typeface="Times New Roman Bold"/>
                <a:ea typeface="Times New Roman Bold"/>
                <a:cs typeface="Times New Roman Bold"/>
                <a:sym typeface="Times New Roman Bold"/>
              </a:rPr>
              <a:t>A</a:t>
            </a:r>
            <a:r>
              <a:rPr lang="en-US" sz="2999">
                <a:solidFill>
                  <a:srgbClr val="FFFFFF"/>
                </a:solidFill>
                <a:latin typeface="Times New Roman Bold"/>
                <a:ea typeface="Times New Roman Bold"/>
                <a:cs typeface="Times New Roman Bold"/>
                <a:sym typeface="Times New Roman Bold"/>
              </a:rPr>
              <a:t> : Le nombre de nucléons aussi le nombre de masse</a:t>
            </a:r>
          </a:p>
          <a:p>
            <a:pPr algn="l">
              <a:lnSpc>
                <a:spcPts val="4199"/>
              </a:lnSpc>
            </a:pPr>
            <a:r>
              <a:rPr lang="en-US" sz="2999">
                <a:solidFill>
                  <a:srgbClr val="FFDE59"/>
                </a:solidFill>
                <a:latin typeface="Times New Roman Bold"/>
                <a:ea typeface="Times New Roman Bold"/>
                <a:cs typeface="Times New Roman Bold"/>
                <a:sym typeface="Times New Roman Bold"/>
              </a:rPr>
              <a:t>Z</a:t>
            </a:r>
            <a:r>
              <a:rPr lang="en-US" sz="2999">
                <a:solidFill>
                  <a:srgbClr val="FFFFFF"/>
                </a:solidFill>
                <a:latin typeface="Times New Roman Bold"/>
                <a:ea typeface="Times New Roman Bold"/>
                <a:cs typeface="Times New Roman Bold"/>
                <a:sym typeface="Times New Roman Bold"/>
              </a:rPr>
              <a:t> : Le nombre de protons aussi Le nombre de charges</a:t>
            </a:r>
          </a:p>
          <a:p>
            <a:pPr algn="l">
              <a:lnSpc>
                <a:spcPts val="4199"/>
              </a:lnSpc>
              <a:spcBef>
                <a:spcPct val="0"/>
              </a:spcBef>
            </a:pPr>
            <a:r>
              <a:rPr lang="en-US" sz="2999">
                <a:solidFill>
                  <a:srgbClr val="FFDE59"/>
                </a:solidFill>
                <a:latin typeface="Times New Roman Bold"/>
                <a:ea typeface="Times New Roman Bold"/>
                <a:cs typeface="Times New Roman Bold"/>
                <a:sym typeface="Times New Roman Bold"/>
              </a:rPr>
              <a:t>N</a:t>
            </a:r>
            <a:r>
              <a:rPr lang="en-US" sz="2999">
                <a:solidFill>
                  <a:srgbClr val="FFFFFF"/>
                </a:solidFill>
                <a:latin typeface="Times New Roman Bold"/>
                <a:ea typeface="Times New Roman Bold"/>
                <a:cs typeface="Times New Roman Bold"/>
                <a:sym typeface="Times New Roman Bold"/>
              </a:rPr>
              <a:t> : Le nombre de neutrons,     </a:t>
            </a:r>
            <a:r>
              <a:rPr lang="en-US" sz="2999">
                <a:solidFill>
                  <a:srgbClr val="000000"/>
                </a:solidFill>
                <a:latin typeface="Times New Roman Bold"/>
                <a:ea typeface="Times New Roman Bold"/>
                <a:cs typeface="Times New Roman Bold"/>
                <a:sym typeface="Times New Roman Bold"/>
              </a:rPr>
              <a:t>N  = A – Z</a:t>
            </a:r>
          </a:p>
        </p:txBody>
      </p:sp>
      <p:sp>
        <p:nvSpPr>
          <p:cNvPr id="34" name="TextBox 34"/>
          <p:cNvSpPr txBox="1"/>
          <p:nvPr/>
        </p:nvSpPr>
        <p:spPr>
          <a:xfrm>
            <a:off x="4007580" y="4583184"/>
            <a:ext cx="1662559" cy="689611"/>
          </a:xfrm>
          <a:prstGeom prst="rect">
            <a:avLst/>
          </a:prstGeom>
        </p:spPr>
        <p:txBody>
          <a:bodyPr lIns="0" tIns="0" rIns="0" bIns="0" rtlCol="0" anchor="t">
            <a:spAutoFit/>
          </a:bodyPr>
          <a:lstStyle/>
          <a:p>
            <a:pPr algn="ctr">
              <a:lnSpc>
                <a:spcPts val="5039"/>
              </a:lnSpc>
              <a:spcBef>
                <a:spcPct val="0"/>
              </a:spcBef>
            </a:pPr>
            <a:r>
              <a:rPr lang="en-US" sz="3599" u="sng">
                <a:solidFill>
                  <a:srgbClr val="FFDC5D"/>
                </a:solidFill>
                <a:latin typeface="Times New Roman Bold Italics"/>
                <a:ea typeface="Times New Roman Bold Italics"/>
                <a:cs typeface="Times New Roman Bold Italics"/>
                <a:sym typeface="Times New Roman Bold Italics"/>
              </a:rPr>
              <a:t>Exemple</a:t>
            </a:r>
          </a:p>
        </p:txBody>
      </p:sp>
      <p:sp>
        <p:nvSpPr>
          <p:cNvPr id="35" name="TextBox 35"/>
          <p:cNvSpPr txBox="1"/>
          <p:nvPr/>
        </p:nvSpPr>
        <p:spPr>
          <a:xfrm>
            <a:off x="6227887" y="4661289"/>
            <a:ext cx="2406201" cy="561976"/>
          </a:xfrm>
          <a:prstGeom prst="rect">
            <a:avLst/>
          </a:prstGeom>
        </p:spPr>
        <p:txBody>
          <a:bodyPr lIns="0" tIns="0" rIns="0" bIns="0" rtlCol="0" anchor="t">
            <a:spAutoFit/>
          </a:bodyPr>
          <a:lstStyle/>
          <a:p>
            <a:pPr algn="l">
              <a:lnSpc>
                <a:spcPts val="4199"/>
              </a:lnSpc>
              <a:spcBef>
                <a:spcPct val="0"/>
              </a:spcBef>
            </a:pPr>
            <a:r>
              <a:rPr lang="en-US" sz="2999" u="sng">
                <a:solidFill>
                  <a:srgbClr val="FFFFFF"/>
                </a:solidFill>
                <a:latin typeface="Times New Roman Bold"/>
                <a:ea typeface="Times New Roman Bold"/>
                <a:cs typeface="Times New Roman Bold"/>
                <a:sym typeface="Times New Roman Bold"/>
              </a:rPr>
              <a:t>Le carbone 14 </a:t>
            </a:r>
          </a:p>
        </p:txBody>
      </p:sp>
      <p:sp>
        <p:nvSpPr>
          <p:cNvPr id="36" name="TextBox 36"/>
          <p:cNvSpPr txBox="1"/>
          <p:nvPr/>
        </p:nvSpPr>
        <p:spPr>
          <a:xfrm>
            <a:off x="10760717" y="4725416"/>
            <a:ext cx="2406201" cy="561976"/>
          </a:xfrm>
          <a:prstGeom prst="rect">
            <a:avLst/>
          </a:prstGeom>
        </p:spPr>
        <p:txBody>
          <a:bodyPr lIns="0" tIns="0" rIns="0" bIns="0" rtlCol="0" anchor="t">
            <a:spAutoFit/>
          </a:bodyPr>
          <a:lstStyle/>
          <a:p>
            <a:pPr algn="l">
              <a:lnSpc>
                <a:spcPts val="4199"/>
              </a:lnSpc>
              <a:spcBef>
                <a:spcPct val="0"/>
              </a:spcBef>
            </a:pPr>
            <a:r>
              <a:rPr lang="en-US" sz="2999">
                <a:solidFill>
                  <a:srgbClr val="FFFFFF"/>
                </a:solidFill>
                <a:latin typeface="Times New Roman Bold"/>
                <a:ea typeface="Times New Roman Bold"/>
                <a:cs typeface="Times New Roman Bold"/>
                <a:sym typeface="Times New Roman Bold"/>
              </a:rPr>
              <a:t>Le symbole</a:t>
            </a:r>
          </a:p>
        </p:txBody>
      </p:sp>
      <p:sp>
        <p:nvSpPr>
          <p:cNvPr id="37" name="TextBox 37"/>
          <p:cNvSpPr txBox="1"/>
          <p:nvPr/>
        </p:nvSpPr>
        <p:spPr>
          <a:xfrm>
            <a:off x="3380551" y="726652"/>
            <a:ext cx="8569582" cy="765174"/>
          </a:xfrm>
          <a:prstGeom prst="rect">
            <a:avLst/>
          </a:prstGeom>
        </p:spPr>
        <p:txBody>
          <a:bodyPr lIns="0" tIns="0" rIns="0" bIns="0" rtlCol="0" anchor="t">
            <a:spAutoFit/>
          </a:bodyPr>
          <a:lstStyle/>
          <a:p>
            <a:pPr algn="l">
              <a:lnSpc>
                <a:spcPts val="5600"/>
              </a:lnSpc>
              <a:spcBef>
                <a:spcPct val="0"/>
              </a:spcBef>
            </a:pPr>
            <a:r>
              <a:rPr lang="en-US" sz="4000" u="sng">
                <a:solidFill>
                  <a:srgbClr val="A5E800"/>
                </a:solidFill>
                <a:latin typeface="Times New Roman Bold Italics"/>
                <a:ea typeface="Times New Roman Bold Italics"/>
                <a:cs typeface="Times New Roman Bold Italics"/>
                <a:sym typeface="Times New Roman Bold Italics"/>
              </a:rPr>
              <a:t>1- Composition du noyau d’un atome.</a:t>
            </a:r>
          </a:p>
        </p:txBody>
      </p:sp>
      <p:sp>
        <p:nvSpPr>
          <p:cNvPr id="38" name="TextBox 38"/>
          <p:cNvSpPr txBox="1"/>
          <p:nvPr/>
        </p:nvSpPr>
        <p:spPr>
          <a:xfrm>
            <a:off x="3571565" y="5687441"/>
            <a:ext cx="3708022" cy="765174"/>
          </a:xfrm>
          <a:prstGeom prst="rect">
            <a:avLst/>
          </a:prstGeom>
        </p:spPr>
        <p:txBody>
          <a:bodyPr lIns="0" tIns="0" rIns="0" bIns="0" rtlCol="0" anchor="t">
            <a:spAutoFit/>
          </a:bodyPr>
          <a:lstStyle/>
          <a:p>
            <a:pPr algn="l">
              <a:lnSpc>
                <a:spcPts val="5600"/>
              </a:lnSpc>
              <a:spcBef>
                <a:spcPct val="0"/>
              </a:spcBef>
            </a:pPr>
            <a:r>
              <a:rPr lang="en-US" sz="4000" u="sng">
                <a:solidFill>
                  <a:srgbClr val="A5E800"/>
                </a:solidFill>
                <a:latin typeface="Times New Roman Bold Italics"/>
                <a:ea typeface="Times New Roman Bold Italics"/>
                <a:cs typeface="Times New Roman Bold Italics"/>
                <a:sym typeface="Times New Roman Bold Italics"/>
              </a:rPr>
              <a:t>2  - Isotopes:</a:t>
            </a:r>
          </a:p>
        </p:txBody>
      </p:sp>
      <p:sp>
        <p:nvSpPr>
          <p:cNvPr id="39" name="TextBox 39"/>
          <p:cNvSpPr txBox="1"/>
          <p:nvPr/>
        </p:nvSpPr>
        <p:spPr>
          <a:xfrm>
            <a:off x="2187835" y="6395466"/>
            <a:ext cx="14687321" cy="1085851"/>
          </a:xfrm>
          <a:prstGeom prst="rect">
            <a:avLst/>
          </a:prstGeom>
        </p:spPr>
        <p:txBody>
          <a:bodyPr lIns="0" tIns="0" rIns="0" bIns="0" rtlCol="0" anchor="t">
            <a:spAutoFit/>
          </a:bodyPr>
          <a:lstStyle/>
          <a:p>
            <a:pPr algn="l">
              <a:lnSpc>
                <a:spcPts val="4199"/>
              </a:lnSpc>
              <a:spcBef>
                <a:spcPct val="0"/>
              </a:spcBef>
            </a:pPr>
            <a:r>
              <a:rPr lang="en-US" sz="2999">
                <a:solidFill>
                  <a:srgbClr val="FFFFFF"/>
                </a:solidFill>
                <a:latin typeface="Times New Roman Bold"/>
                <a:ea typeface="Times New Roman Bold"/>
                <a:cs typeface="Times New Roman Bold"/>
                <a:sym typeface="Times New Roman Bold"/>
              </a:rPr>
              <a:t>    Deux noyaux isotopes ont le même nombre de protons mais des nombres de neutrons différents (</a:t>
            </a:r>
            <a:r>
              <a:rPr lang="en-US" sz="2999">
                <a:solidFill>
                  <a:srgbClr val="FF914D"/>
                </a:solidFill>
                <a:latin typeface="Times New Roman Bold"/>
                <a:ea typeface="Times New Roman Bold"/>
                <a:cs typeface="Times New Roman Bold"/>
                <a:sym typeface="Times New Roman Bold"/>
              </a:rPr>
              <a:t>Z identique</a:t>
            </a:r>
            <a:r>
              <a:rPr lang="en-US" sz="2999">
                <a:solidFill>
                  <a:srgbClr val="FFFFFF"/>
                </a:solidFill>
                <a:latin typeface="Times New Roman Bold"/>
                <a:ea typeface="Times New Roman Bold"/>
                <a:cs typeface="Times New Roman Bold"/>
                <a:sym typeface="Times New Roman Bold"/>
              </a:rPr>
              <a:t> mais </a:t>
            </a:r>
            <a:r>
              <a:rPr lang="en-US" sz="2999">
                <a:solidFill>
                  <a:srgbClr val="FF914D"/>
                </a:solidFill>
                <a:latin typeface="Times New Roman Bold"/>
                <a:ea typeface="Times New Roman Bold"/>
                <a:cs typeface="Times New Roman Bold"/>
                <a:sym typeface="Times New Roman Bold"/>
              </a:rPr>
              <a:t>A différents</a:t>
            </a:r>
            <a:r>
              <a:rPr lang="en-US" sz="2999">
                <a:solidFill>
                  <a:srgbClr val="FFFFFF"/>
                </a:solidFill>
                <a:latin typeface="Times New Roman Bold"/>
                <a:ea typeface="Times New Roman Bold"/>
                <a:cs typeface="Times New Roman Bold"/>
                <a:sym typeface="Times New Roman Bold"/>
              </a:rPr>
              <a:t>).</a:t>
            </a:r>
          </a:p>
        </p:txBody>
      </p:sp>
      <p:sp>
        <p:nvSpPr>
          <p:cNvPr id="40" name="TextBox 40"/>
          <p:cNvSpPr txBox="1"/>
          <p:nvPr/>
        </p:nvSpPr>
        <p:spPr>
          <a:xfrm>
            <a:off x="3571565" y="7909942"/>
            <a:ext cx="1662559" cy="689611"/>
          </a:xfrm>
          <a:prstGeom prst="rect">
            <a:avLst/>
          </a:prstGeom>
        </p:spPr>
        <p:txBody>
          <a:bodyPr lIns="0" tIns="0" rIns="0" bIns="0" rtlCol="0" anchor="t">
            <a:spAutoFit/>
          </a:bodyPr>
          <a:lstStyle/>
          <a:p>
            <a:pPr algn="ctr">
              <a:lnSpc>
                <a:spcPts val="5039"/>
              </a:lnSpc>
              <a:spcBef>
                <a:spcPct val="0"/>
              </a:spcBef>
            </a:pPr>
            <a:r>
              <a:rPr lang="en-US" sz="3599" u="sng">
                <a:solidFill>
                  <a:srgbClr val="FFDC5D"/>
                </a:solidFill>
                <a:latin typeface="Times New Roman Bold Italics"/>
                <a:ea typeface="Times New Roman Bold Italics"/>
                <a:cs typeface="Times New Roman Bold Italics"/>
                <a:sym typeface="Times New Roman Bold Italics"/>
              </a:rPr>
              <a:t>Exemple</a:t>
            </a:r>
          </a:p>
        </p:txBody>
      </p:sp>
      <p:sp>
        <p:nvSpPr>
          <p:cNvPr id="41" name="Freeform 41"/>
          <p:cNvSpPr/>
          <p:nvPr/>
        </p:nvSpPr>
        <p:spPr>
          <a:xfrm>
            <a:off x="6718977" y="9279983"/>
            <a:ext cx="382940" cy="380155"/>
          </a:xfrm>
          <a:custGeom>
            <a:avLst/>
            <a:gdLst/>
            <a:ahLst/>
            <a:cxnLst/>
            <a:rect l="l" t="t" r="r" b="b"/>
            <a:pathLst>
              <a:path w="382940" h="380155">
                <a:moveTo>
                  <a:pt x="0" y="0"/>
                </a:moveTo>
                <a:lnTo>
                  <a:pt x="382940" y="0"/>
                </a:lnTo>
                <a:lnTo>
                  <a:pt x="382940" y="380155"/>
                </a:lnTo>
                <a:lnTo>
                  <a:pt x="0" y="380155"/>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p:spPr>
      </p:sp>
      <p:sp>
        <p:nvSpPr>
          <p:cNvPr id="42" name="Freeform 42"/>
          <p:cNvSpPr/>
          <p:nvPr/>
        </p:nvSpPr>
        <p:spPr>
          <a:xfrm>
            <a:off x="8442618" y="9279983"/>
            <a:ext cx="382940" cy="380155"/>
          </a:xfrm>
          <a:custGeom>
            <a:avLst/>
            <a:gdLst/>
            <a:ahLst/>
            <a:cxnLst/>
            <a:rect l="l" t="t" r="r" b="b"/>
            <a:pathLst>
              <a:path w="382940" h="380155">
                <a:moveTo>
                  <a:pt x="0" y="0"/>
                </a:moveTo>
                <a:lnTo>
                  <a:pt x="382940" y="0"/>
                </a:lnTo>
                <a:lnTo>
                  <a:pt x="382940" y="380155"/>
                </a:lnTo>
                <a:lnTo>
                  <a:pt x="0" y="380155"/>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602028" y="-2063747"/>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165749" y="8181585"/>
            <a:ext cx="3722174" cy="3745965"/>
          </a:xfrm>
          <a:custGeom>
            <a:avLst/>
            <a:gdLst/>
            <a:ahLst/>
            <a:cxnLst/>
            <a:rect l="l" t="t" r="r" b="b"/>
            <a:pathLst>
              <a:path w="3722174" h="3745965">
                <a:moveTo>
                  <a:pt x="0" y="0"/>
                </a:moveTo>
                <a:lnTo>
                  <a:pt x="3722173" y="0"/>
                </a:lnTo>
                <a:lnTo>
                  <a:pt x="3722173" y="3745965"/>
                </a:lnTo>
                <a:lnTo>
                  <a:pt x="0" y="3745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567034" y="903752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0" y="111305"/>
            <a:ext cx="1896123" cy="1647809"/>
          </a:xfrm>
          <a:custGeom>
            <a:avLst/>
            <a:gdLst/>
            <a:ahLst/>
            <a:cxnLst/>
            <a:rect l="l" t="t" r="r" b="b"/>
            <a:pathLst>
              <a:path w="1896123" h="1647809">
                <a:moveTo>
                  <a:pt x="0" y="0"/>
                </a:moveTo>
                <a:lnTo>
                  <a:pt x="1896123" y="0"/>
                </a:lnTo>
                <a:lnTo>
                  <a:pt x="1896123" y="1647808"/>
                </a:lnTo>
                <a:lnTo>
                  <a:pt x="0" y="164780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503993" y="1011400"/>
            <a:ext cx="382029" cy="296594"/>
          </a:xfrm>
          <a:custGeom>
            <a:avLst/>
            <a:gdLst/>
            <a:ahLst/>
            <a:cxnLst/>
            <a:rect l="l" t="t" r="r" b="b"/>
            <a:pathLst>
              <a:path w="382029" h="296594">
                <a:moveTo>
                  <a:pt x="0" y="0"/>
                </a:moveTo>
                <a:lnTo>
                  <a:pt x="382029" y="0"/>
                </a:lnTo>
                <a:lnTo>
                  <a:pt x="382029" y="296594"/>
                </a:lnTo>
                <a:lnTo>
                  <a:pt x="0" y="29659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1581261" y="3252063"/>
            <a:ext cx="382029" cy="296594"/>
          </a:xfrm>
          <a:custGeom>
            <a:avLst/>
            <a:gdLst/>
            <a:ahLst/>
            <a:cxnLst/>
            <a:rect l="l" t="t" r="r" b="b"/>
            <a:pathLst>
              <a:path w="382029" h="296594">
                <a:moveTo>
                  <a:pt x="0" y="0"/>
                </a:moveTo>
                <a:lnTo>
                  <a:pt x="382029" y="0"/>
                </a:lnTo>
                <a:lnTo>
                  <a:pt x="382029" y="296594"/>
                </a:lnTo>
                <a:lnTo>
                  <a:pt x="0" y="29659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2" name="Freeform 12"/>
          <p:cNvSpPr/>
          <p:nvPr/>
        </p:nvSpPr>
        <p:spPr>
          <a:xfrm>
            <a:off x="13661469" y="4285731"/>
            <a:ext cx="3991200" cy="4751798"/>
          </a:xfrm>
          <a:custGeom>
            <a:avLst/>
            <a:gdLst/>
            <a:ahLst/>
            <a:cxnLst/>
            <a:rect l="l" t="t" r="r" b="b"/>
            <a:pathLst>
              <a:path w="3991200" h="4751798">
                <a:moveTo>
                  <a:pt x="0" y="0"/>
                </a:moveTo>
                <a:lnTo>
                  <a:pt x="3991199" y="0"/>
                </a:lnTo>
                <a:lnTo>
                  <a:pt x="3991199" y="4751798"/>
                </a:lnTo>
                <a:lnTo>
                  <a:pt x="0" y="4751798"/>
                </a:lnTo>
                <a:lnTo>
                  <a:pt x="0" y="0"/>
                </a:lnTo>
                <a:close/>
              </a:path>
            </a:pathLst>
          </a:custGeom>
          <a:blipFill>
            <a:blip r:embed="rId10"/>
            <a:stretch>
              <a:fillRect l="-682" r="-682"/>
            </a:stretch>
          </a:blipFill>
        </p:spPr>
      </p:sp>
      <p:sp>
        <p:nvSpPr>
          <p:cNvPr id="13" name="Freeform 13"/>
          <p:cNvSpPr/>
          <p:nvPr/>
        </p:nvSpPr>
        <p:spPr>
          <a:xfrm>
            <a:off x="1514094" y="4927805"/>
            <a:ext cx="382029" cy="296594"/>
          </a:xfrm>
          <a:custGeom>
            <a:avLst/>
            <a:gdLst/>
            <a:ahLst/>
            <a:cxnLst/>
            <a:rect l="l" t="t" r="r" b="b"/>
            <a:pathLst>
              <a:path w="382029" h="296594">
                <a:moveTo>
                  <a:pt x="0" y="0"/>
                </a:moveTo>
                <a:lnTo>
                  <a:pt x="382029" y="0"/>
                </a:lnTo>
                <a:lnTo>
                  <a:pt x="382029" y="296594"/>
                </a:lnTo>
                <a:lnTo>
                  <a:pt x="0" y="29659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4" name="Freeform 14"/>
          <p:cNvSpPr/>
          <p:nvPr/>
        </p:nvSpPr>
        <p:spPr>
          <a:xfrm>
            <a:off x="1896123" y="6661630"/>
            <a:ext cx="342853" cy="278022"/>
          </a:xfrm>
          <a:custGeom>
            <a:avLst/>
            <a:gdLst/>
            <a:ahLst/>
            <a:cxnLst/>
            <a:rect l="l" t="t" r="r" b="b"/>
            <a:pathLst>
              <a:path w="342853" h="278022">
                <a:moveTo>
                  <a:pt x="0" y="0"/>
                </a:moveTo>
                <a:lnTo>
                  <a:pt x="342852" y="0"/>
                </a:lnTo>
                <a:lnTo>
                  <a:pt x="342852" y="278023"/>
                </a:lnTo>
                <a:lnTo>
                  <a:pt x="0" y="278023"/>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5" name="TextBox 15"/>
          <p:cNvSpPr txBox="1"/>
          <p:nvPr/>
        </p:nvSpPr>
        <p:spPr>
          <a:xfrm>
            <a:off x="2503993" y="897100"/>
            <a:ext cx="13723625" cy="1609726"/>
          </a:xfrm>
          <a:prstGeom prst="rect">
            <a:avLst/>
          </a:prstGeom>
        </p:spPr>
        <p:txBody>
          <a:bodyPr lIns="0" tIns="0" rIns="0" bIns="0" rtlCol="0" anchor="t">
            <a:spAutoFit/>
          </a:bodyPr>
          <a:lstStyle/>
          <a:p>
            <a:pPr algn="l">
              <a:lnSpc>
                <a:spcPts val="4199"/>
              </a:lnSpc>
              <a:spcBef>
                <a:spcPct val="0"/>
              </a:spcBef>
            </a:pPr>
            <a:r>
              <a:rPr lang="en-US" sz="2999">
                <a:solidFill>
                  <a:srgbClr val="FFFFFF"/>
                </a:solidFill>
                <a:latin typeface="Times New Roman Bold"/>
                <a:ea typeface="Times New Roman Bold"/>
                <a:cs typeface="Times New Roman Bold"/>
                <a:sym typeface="Times New Roman Bold"/>
              </a:rPr>
              <a:t>     Un noyau radioactif (appelé noyau-père) est un noyau </a:t>
            </a:r>
            <a:r>
              <a:rPr lang="en-US" sz="2999" u="sng">
                <a:solidFill>
                  <a:srgbClr val="5CE1E6"/>
                </a:solidFill>
                <a:latin typeface="Times New Roman Bold Italics"/>
                <a:ea typeface="Times New Roman Bold Italics"/>
                <a:cs typeface="Times New Roman Bold Italics"/>
                <a:sym typeface="Times New Roman Bold Italics"/>
              </a:rPr>
              <a:t>instable</a:t>
            </a:r>
            <a:r>
              <a:rPr lang="en-US" sz="2999">
                <a:solidFill>
                  <a:srgbClr val="FFFFFF"/>
                </a:solidFill>
                <a:latin typeface="Times New Roman Bold"/>
                <a:ea typeface="Times New Roman Bold"/>
                <a:cs typeface="Times New Roman Bold"/>
                <a:sym typeface="Times New Roman Bold"/>
              </a:rPr>
              <a:t> qui se désintègre </a:t>
            </a:r>
            <a:r>
              <a:rPr lang="en-US" sz="2999">
                <a:solidFill>
                  <a:srgbClr val="FFDC5D"/>
                </a:solidFill>
                <a:latin typeface="Times New Roman Bold"/>
                <a:ea typeface="Times New Roman Bold"/>
                <a:cs typeface="Times New Roman Bold"/>
                <a:sym typeface="Times New Roman Bold"/>
              </a:rPr>
              <a:t>spontanément</a:t>
            </a:r>
            <a:r>
              <a:rPr lang="en-US" sz="2999">
                <a:solidFill>
                  <a:srgbClr val="FFFFFF"/>
                </a:solidFill>
                <a:latin typeface="Times New Roman Bold"/>
                <a:ea typeface="Times New Roman Bold"/>
                <a:cs typeface="Times New Roman Bold"/>
                <a:sym typeface="Times New Roman Bold"/>
              </a:rPr>
              <a:t> en donnant un noyau différent </a:t>
            </a:r>
            <a:r>
              <a:rPr lang="en-US" sz="2999" u="sng">
                <a:solidFill>
                  <a:srgbClr val="5CE1E6"/>
                </a:solidFill>
                <a:latin typeface="Times New Roman Bold Italics"/>
                <a:ea typeface="Times New Roman Bold Italics"/>
                <a:cs typeface="Times New Roman Bold Italics"/>
                <a:sym typeface="Times New Roman Bold Italics"/>
              </a:rPr>
              <a:t>plus stable</a:t>
            </a:r>
            <a:r>
              <a:rPr lang="en-US" sz="2999">
                <a:solidFill>
                  <a:srgbClr val="FFFFFF"/>
                </a:solidFill>
                <a:latin typeface="Times New Roman Bold"/>
                <a:ea typeface="Times New Roman Bold"/>
                <a:cs typeface="Times New Roman Bold"/>
                <a:sym typeface="Times New Roman Bold"/>
              </a:rPr>
              <a:t> (appelé noyau-fils) avec émission d’une ou plusieurs particules</a:t>
            </a:r>
          </a:p>
        </p:txBody>
      </p:sp>
      <p:sp>
        <p:nvSpPr>
          <p:cNvPr id="16" name="TextBox 16"/>
          <p:cNvSpPr txBox="1"/>
          <p:nvPr/>
        </p:nvSpPr>
        <p:spPr>
          <a:xfrm>
            <a:off x="3571565" y="220801"/>
            <a:ext cx="8569582" cy="673099"/>
          </a:xfrm>
          <a:prstGeom prst="rect">
            <a:avLst/>
          </a:prstGeom>
        </p:spPr>
        <p:txBody>
          <a:bodyPr lIns="0" tIns="0" rIns="0" bIns="0" rtlCol="0" anchor="t">
            <a:spAutoFit/>
          </a:bodyPr>
          <a:lstStyle/>
          <a:p>
            <a:pPr algn="l">
              <a:lnSpc>
                <a:spcPts val="4900"/>
              </a:lnSpc>
              <a:spcBef>
                <a:spcPct val="0"/>
              </a:spcBef>
            </a:pPr>
            <a:r>
              <a:rPr lang="en-US" sz="3500" u="sng">
                <a:solidFill>
                  <a:srgbClr val="A5E800"/>
                </a:solidFill>
                <a:latin typeface="Times New Roman Bold Italics"/>
                <a:ea typeface="Times New Roman Bold Italics"/>
                <a:cs typeface="Times New Roman Bold Italics"/>
                <a:sym typeface="Times New Roman Bold Italics"/>
              </a:rPr>
              <a:t>3 - Noyau radioactif (ou noyau instable)</a:t>
            </a:r>
          </a:p>
        </p:txBody>
      </p:sp>
      <p:sp>
        <p:nvSpPr>
          <p:cNvPr id="17" name="TextBox 17"/>
          <p:cNvSpPr txBox="1"/>
          <p:nvPr/>
        </p:nvSpPr>
        <p:spPr>
          <a:xfrm>
            <a:off x="1896123" y="2521731"/>
            <a:ext cx="15514411" cy="621030"/>
          </a:xfrm>
          <a:prstGeom prst="rect">
            <a:avLst/>
          </a:prstGeom>
        </p:spPr>
        <p:txBody>
          <a:bodyPr lIns="0" tIns="0" rIns="0" bIns="0" rtlCol="0" anchor="t">
            <a:spAutoFit/>
          </a:bodyPr>
          <a:lstStyle/>
          <a:p>
            <a:pPr algn="l">
              <a:lnSpc>
                <a:spcPts val="4410"/>
              </a:lnSpc>
            </a:pPr>
            <a:r>
              <a:rPr lang="en-US" sz="3500" u="sng">
                <a:solidFill>
                  <a:srgbClr val="A5E800"/>
                </a:solidFill>
                <a:latin typeface="Times New Roman Bold Italics"/>
                <a:ea typeface="Times New Roman Bold Italics"/>
                <a:cs typeface="Times New Roman Bold Italics"/>
                <a:sym typeface="Times New Roman Bold Italics"/>
              </a:rPr>
              <a:t>5 - Stabilité et instabilité des noyaux : diagramme (N, Z) (Diagramme de Ségré)</a:t>
            </a:r>
          </a:p>
        </p:txBody>
      </p:sp>
      <p:sp>
        <p:nvSpPr>
          <p:cNvPr id="18" name="TextBox 18"/>
          <p:cNvSpPr txBox="1"/>
          <p:nvPr/>
        </p:nvSpPr>
        <p:spPr>
          <a:xfrm>
            <a:off x="1772275" y="3137763"/>
            <a:ext cx="15880393" cy="1609726"/>
          </a:xfrm>
          <a:prstGeom prst="rect">
            <a:avLst/>
          </a:prstGeom>
        </p:spPr>
        <p:txBody>
          <a:bodyPr lIns="0" tIns="0" rIns="0" bIns="0" rtlCol="0" anchor="t">
            <a:spAutoFit/>
          </a:bodyPr>
          <a:lstStyle/>
          <a:p>
            <a:pPr algn="l">
              <a:lnSpc>
                <a:spcPts val="4199"/>
              </a:lnSpc>
              <a:spcBef>
                <a:spcPct val="0"/>
              </a:spcBef>
            </a:pPr>
            <a:r>
              <a:rPr lang="en-US" sz="2999">
                <a:solidFill>
                  <a:srgbClr val="FFFFFF"/>
                </a:solidFill>
                <a:latin typeface="Times New Roman Bold"/>
                <a:ea typeface="Times New Roman Bold"/>
                <a:cs typeface="Times New Roman Bold"/>
                <a:sym typeface="Times New Roman Bold"/>
              </a:rPr>
              <a:t>    Le diagramme de Segré contient tous les noyaux stables et les noyaux radioactifs existants répartis de la façon suivante: le nombre de neutrons en abscisse et le nombre de protons en ordonnée: </a:t>
            </a:r>
            <a:r>
              <a:rPr lang="en-US" sz="2999">
                <a:solidFill>
                  <a:srgbClr val="FFDC5D"/>
                </a:solidFill>
                <a:latin typeface="Times New Roman Bold"/>
                <a:ea typeface="Times New Roman Bold"/>
                <a:cs typeface="Times New Roman Bold"/>
                <a:sym typeface="Times New Roman Bold"/>
              </a:rPr>
              <a:t>c'est le diagramme (N, Z)</a:t>
            </a:r>
          </a:p>
        </p:txBody>
      </p:sp>
      <p:sp>
        <p:nvSpPr>
          <p:cNvPr id="19" name="TextBox 19"/>
          <p:cNvSpPr txBox="1"/>
          <p:nvPr/>
        </p:nvSpPr>
        <p:spPr>
          <a:xfrm>
            <a:off x="1963290" y="4737964"/>
            <a:ext cx="11461305" cy="561976"/>
          </a:xfrm>
          <a:prstGeom prst="rect">
            <a:avLst/>
          </a:prstGeom>
        </p:spPr>
        <p:txBody>
          <a:bodyPr lIns="0" tIns="0" rIns="0" bIns="0" rtlCol="0" anchor="t">
            <a:spAutoFit/>
          </a:bodyPr>
          <a:lstStyle/>
          <a:p>
            <a:pPr algn="l">
              <a:lnSpc>
                <a:spcPts val="4199"/>
              </a:lnSpc>
              <a:spcBef>
                <a:spcPct val="0"/>
              </a:spcBef>
            </a:pPr>
            <a:r>
              <a:rPr lang="en-US" sz="2999">
                <a:solidFill>
                  <a:srgbClr val="FFFFFF"/>
                </a:solidFill>
                <a:latin typeface="Times New Roman Bold"/>
                <a:ea typeface="Times New Roman Bold"/>
                <a:cs typeface="Times New Roman Bold"/>
                <a:sym typeface="Times New Roman Bold"/>
              </a:rPr>
              <a:t>Diagramme de Ségré, permet de distinguer deux familles de noyaux :</a:t>
            </a:r>
          </a:p>
        </p:txBody>
      </p:sp>
      <p:sp>
        <p:nvSpPr>
          <p:cNvPr id="20" name="TextBox 20"/>
          <p:cNvSpPr txBox="1"/>
          <p:nvPr/>
        </p:nvSpPr>
        <p:spPr>
          <a:xfrm>
            <a:off x="1772275" y="5833341"/>
            <a:ext cx="11461305" cy="2734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Certains noyaux gardent indéfiniment la même composition : ce sont des noyaux stables.</a:t>
            </a:r>
          </a:p>
          <a:p>
            <a:pPr algn="l">
              <a:lnSpc>
                <a:spcPts val="3051"/>
              </a:lnSpc>
            </a:pPr>
            <a:r>
              <a:rPr lang="en-US" sz="2799">
                <a:solidFill>
                  <a:srgbClr val="FFFFFF"/>
                </a:solidFill>
                <a:latin typeface="Times New Roman"/>
                <a:ea typeface="Times New Roman"/>
                <a:cs typeface="Times New Roman"/>
                <a:sym typeface="Times New Roman"/>
              </a:rPr>
              <a:t>    </a:t>
            </a:r>
            <a:r>
              <a:rPr lang="en-US" sz="2799">
                <a:solidFill>
                  <a:srgbClr val="FFFFFF"/>
                </a:solidFill>
                <a:latin typeface="Times New Roman Bold"/>
                <a:ea typeface="Times New Roman Bold"/>
                <a:cs typeface="Times New Roman Bold"/>
                <a:sym typeface="Times New Roman Bold"/>
              </a:rPr>
              <a:t>  </a:t>
            </a:r>
            <a:r>
              <a:rPr lang="en-US" sz="2799" u="sng">
                <a:solidFill>
                  <a:srgbClr val="8C52FF"/>
                </a:solidFill>
                <a:latin typeface="Times New Roman Bold Italics"/>
                <a:ea typeface="Times New Roman Bold Italics"/>
                <a:cs typeface="Times New Roman Bold Italics"/>
                <a:sym typeface="Times New Roman Bold Italics"/>
              </a:rPr>
              <a:t>Pour Z &lt; 20</a:t>
            </a:r>
            <a:r>
              <a:rPr lang="en-US" sz="2799">
                <a:solidFill>
                  <a:srgbClr val="FFFFFF"/>
                </a:solidFill>
                <a:latin typeface="Times New Roman Bold"/>
                <a:ea typeface="Times New Roman Bold"/>
                <a:cs typeface="Times New Roman Bold"/>
                <a:sym typeface="Times New Roman Bold"/>
              </a:rPr>
              <a:t>, les noyaux stables se situent au voisinage de la droite d’équation N = Z. Ils comportent à peu près autant de protons que de neutrons.</a:t>
            </a:r>
          </a:p>
          <a:p>
            <a:pPr algn="l">
              <a:lnSpc>
                <a:spcPts val="3051"/>
              </a:lnSpc>
            </a:pPr>
            <a:r>
              <a:rPr lang="en-US" sz="2799">
                <a:solidFill>
                  <a:srgbClr val="FFFFFF"/>
                </a:solidFill>
                <a:latin typeface="Times New Roman"/>
                <a:ea typeface="Times New Roman"/>
                <a:cs typeface="Times New Roman"/>
                <a:sym typeface="Times New Roman"/>
              </a:rPr>
              <a:t>     </a:t>
            </a:r>
            <a:r>
              <a:rPr lang="en-US" sz="2799">
                <a:solidFill>
                  <a:srgbClr val="FFFFFF"/>
                </a:solidFill>
                <a:latin typeface="Times New Roman Bold"/>
                <a:ea typeface="Times New Roman Bold"/>
                <a:cs typeface="Times New Roman Bold"/>
                <a:sym typeface="Times New Roman Bold"/>
              </a:rPr>
              <a:t> </a:t>
            </a:r>
            <a:r>
              <a:rPr lang="en-US" sz="2799" u="sng">
                <a:solidFill>
                  <a:srgbClr val="8C52FF"/>
                </a:solidFill>
                <a:latin typeface="Times New Roman Bold Italics"/>
                <a:ea typeface="Times New Roman Bold Italics"/>
                <a:cs typeface="Times New Roman Bold Italics"/>
                <a:sym typeface="Times New Roman Bold Italics"/>
              </a:rPr>
              <a:t>Pour Z &gt; 20</a:t>
            </a:r>
            <a:r>
              <a:rPr lang="en-US" sz="2799">
                <a:solidFill>
                  <a:srgbClr val="FFFFFF"/>
                </a:solidFill>
                <a:latin typeface="Times New Roman Bold"/>
                <a:ea typeface="Times New Roman Bold"/>
                <a:cs typeface="Times New Roman Bold"/>
                <a:sym typeface="Times New Roman Bold"/>
              </a:rPr>
              <a:t>, le nombre de neutrons augmente plus vite que le nombre de protons ; les points se répartissent au-dessus de la droite N=Z</a:t>
            </a:r>
          </a:p>
        </p:txBody>
      </p:sp>
      <p:sp>
        <p:nvSpPr>
          <p:cNvPr id="21" name="TextBox 21"/>
          <p:cNvSpPr txBox="1"/>
          <p:nvPr/>
        </p:nvSpPr>
        <p:spPr>
          <a:xfrm>
            <a:off x="2346230" y="5185640"/>
            <a:ext cx="3323909" cy="561976"/>
          </a:xfrm>
          <a:prstGeom prst="rect">
            <a:avLst/>
          </a:prstGeom>
        </p:spPr>
        <p:txBody>
          <a:bodyPr lIns="0" tIns="0" rIns="0" bIns="0" rtlCol="0" anchor="t">
            <a:spAutoFit/>
          </a:bodyPr>
          <a:lstStyle/>
          <a:p>
            <a:pPr algn="l">
              <a:lnSpc>
                <a:spcPts val="4199"/>
              </a:lnSpc>
              <a:spcBef>
                <a:spcPct val="0"/>
              </a:spcBef>
            </a:pPr>
            <a:r>
              <a:rPr lang="en-US" sz="2999" u="sng">
                <a:solidFill>
                  <a:srgbClr val="5CE1E6"/>
                </a:solidFill>
                <a:latin typeface="Times New Roman Bold Italics"/>
                <a:ea typeface="Times New Roman Bold Italics"/>
                <a:cs typeface="Times New Roman Bold Italics"/>
                <a:sym typeface="Times New Roman Bold Italics"/>
              </a:rPr>
              <a:t>a - Noyaux stables :</a:t>
            </a:r>
          </a:p>
        </p:txBody>
      </p:sp>
      <p:sp>
        <p:nvSpPr>
          <p:cNvPr id="22" name="Freeform 22"/>
          <p:cNvSpPr/>
          <p:nvPr/>
        </p:nvSpPr>
        <p:spPr>
          <a:xfrm>
            <a:off x="1896123" y="7796903"/>
            <a:ext cx="342853" cy="278022"/>
          </a:xfrm>
          <a:custGeom>
            <a:avLst/>
            <a:gdLst/>
            <a:ahLst/>
            <a:cxnLst/>
            <a:rect l="l" t="t" r="r" b="b"/>
            <a:pathLst>
              <a:path w="342853" h="278022">
                <a:moveTo>
                  <a:pt x="0" y="0"/>
                </a:moveTo>
                <a:lnTo>
                  <a:pt x="342852" y="0"/>
                </a:lnTo>
                <a:lnTo>
                  <a:pt x="342852" y="278022"/>
                </a:lnTo>
                <a:lnTo>
                  <a:pt x="0" y="27802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602028" y="-2063747"/>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165749" y="8181585"/>
            <a:ext cx="3722174" cy="3745965"/>
          </a:xfrm>
          <a:custGeom>
            <a:avLst/>
            <a:gdLst/>
            <a:ahLst/>
            <a:cxnLst/>
            <a:rect l="l" t="t" r="r" b="b"/>
            <a:pathLst>
              <a:path w="3722174" h="3745965">
                <a:moveTo>
                  <a:pt x="0" y="0"/>
                </a:moveTo>
                <a:lnTo>
                  <a:pt x="3722173" y="0"/>
                </a:lnTo>
                <a:lnTo>
                  <a:pt x="3722173" y="3745965"/>
                </a:lnTo>
                <a:lnTo>
                  <a:pt x="0" y="3745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567034" y="903752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0" y="111305"/>
            <a:ext cx="1896123" cy="1647809"/>
          </a:xfrm>
          <a:custGeom>
            <a:avLst/>
            <a:gdLst/>
            <a:ahLst/>
            <a:cxnLst/>
            <a:rect l="l" t="t" r="r" b="b"/>
            <a:pathLst>
              <a:path w="1896123" h="1647809">
                <a:moveTo>
                  <a:pt x="0" y="0"/>
                </a:moveTo>
                <a:lnTo>
                  <a:pt x="1896123" y="0"/>
                </a:lnTo>
                <a:lnTo>
                  <a:pt x="1896123" y="1647808"/>
                </a:lnTo>
                <a:lnTo>
                  <a:pt x="0" y="164780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2047961" y="3453629"/>
            <a:ext cx="382029" cy="296594"/>
          </a:xfrm>
          <a:custGeom>
            <a:avLst/>
            <a:gdLst/>
            <a:ahLst/>
            <a:cxnLst/>
            <a:rect l="l" t="t" r="r" b="b"/>
            <a:pathLst>
              <a:path w="382029" h="296594">
                <a:moveTo>
                  <a:pt x="0" y="0"/>
                </a:moveTo>
                <a:lnTo>
                  <a:pt x="382029" y="0"/>
                </a:lnTo>
                <a:lnTo>
                  <a:pt x="382029" y="296593"/>
                </a:lnTo>
                <a:lnTo>
                  <a:pt x="0" y="29659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0" name="Freeform 10"/>
          <p:cNvSpPr/>
          <p:nvPr/>
        </p:nvSpPr>
        <p:spPr>
          <a:xfrm>
            <a:off x="1514094" y="4927805"/>
            <a:ext cx="382029" cy="296594"/>
          </a:xfrm>
          <a:custGeom>
            <a:avLst/>
            <a:gdLst/>
            <a:ahLst/>
            <a:cxnLst/>
            <a:rect l="l" t="t" r="r" b="b"/>
            <a:pathLst>
              <a:path w="382029" h="296594">
                <a:moveTo>
                  <a:pt x="0" y="0"/>
                </a:moveTo>
                <a:lnTo>
                  <a:pt x="382029" y="0"/>
                </a:lnTo>
                <a:lnTo>
                  <a:pt x="382029" y="296594"/>
                </a:lnTo>
                <a:lnTo>
                  <a:pt x="0" y="29659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10103881" y="8411115"/>
            <a:ext cx="342853" cy="278022"/>
          </a:xfrm>
          <a:custGeom>
            <a:avLst/>
            <a:gdLst/>
            <a:ahLst/>
            <a:cxnLst/>
            <a:rect l="l" t="t" r="r" b="b"/>
            <a:pathLst>
              <a:path w="342853" h="278022">
                <a:moveTo>
                  <a:pt x="0" y="0"/>
                </a:moveTo>
                <a:lnTo>
                  <a:pt x="342853" y="0"/>
                </a:lnTo>
                <a:lnTo>
                  <a:pt x="342853" y="278023"/>
                </a:lnTo>
                <a:lnTo>
                  <a:pt x="0" y="278023"/>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10103881" y="7766240"/>
            <a:ext cx="342853" cy="278022"/>
          </a:xfrm>
          <a:custGeom>
            <a:avLst/>
            <a:gdLst/>
            <a:ahLst/>
            <a:cxnLst/>
            <a:rect l="l" t="t" r="r" b="b"/>
            <a:pathLst>
              <a:path w="342853" h="278022">
                <a:moveTo>
                  <a:pt x="0" y="0"/>
                </a:moveTo>
                <a:lnTo>
                  <a:pt x="342853" y="0"/>
                </a:lnTo>
                <a:lnTo>
                  <a:pt x="342853" y="278023"/>
                </a:lnTo>
                <a:lnTo>
                  <a:pt x="0" y="278023"/>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grpSp>
        <p:nvGrpSpPr>
          <p:cNvPr id="13" name="Group 13"/>
          <p:cNvGrpSpPr/>
          <p:nvPr/>
        </p:nvGrpSpPr>
        <p:grpSpPr>
          <a:xfrm>
            <a:off x="12671113" y="2811119"/>
            <a:ext cx="4418568" cy="3231923"/>
            <a:chOff x="0" y="0"/>
            <a:chExt cx="1519430" cy="1111374"/>
          </a:xfrm>
        </p:grpSpPr>
        <p:sp>
          <p:nvSpPr>
            <p:cNvPr id="14" name="Freeform 14"/>
            <p:cNvSpPr/>
            <p:nvPr/>
          </p:nvSpPr>
          <p:spPr>
            <a:xfrm>
              <a:off x="0" y="0"/>
              <a:ext cx="1519430" cy="1111374"/>
            </a:xfrm>
            <a:custGeom>
              <a:avLst/>
              <a:gdLst/>
              <a:ahLst/>
              <a:cxnLst/>
              <a:rect l="l" t="t" r="r" b="b"/>
              <a:pathLst>
                <a:path w="1519430" h="1111374">
                  <a:moveTo>
                    <a:pt x="759715" y="0"/>
                  </a:moveTo>
                  <a:cubicBezTo>
                    <a:pt x="340136" y="0"/>
                    <a:pt x="0" y="248789"/>
                    <a:pt x="0" y="555687"/>
                  </a:cubicBezTo>
                  <a:cubicBezTo>
                    <a:pt x="0" y="862584"/>
                    <a:pt x="340136" y="1111374"/>
                    <a:pt x="759715" y="1111374"/>
                  </a:cubicBezTo>
                  <a:cubicBezTo>
                    <a:pt x="1179294" y="1111374"/>
                    <a:pt x="1519430" y="862584"/>
                    <a:pt x="1519430" y="555687"/>
                  </a:cubicBezTo>
                  <a:cubicBezTo>
                    <a:pt x="1519430" y="248789"/>
                    <a:pt x="1179294" y="0"/>
                    <a:pt x="759715" y="0"/>
                  </a:cubicBezTo>
                  <a:close/>
                </a:path>
              </a:pathLst>
            </a:custGeom>
            <a:blipFill>
              <a:blip r:embed="rId12"/>
              <a:stretch>
                <a:fillRect l="-1383" r="-8607"/>
              </a:stretch>
            </a:blipFill>
          </p:spPr>
        </p:sp>
      </p:grpSp>
      <p:sp>
        <p:nvSpPr>
          <p:cNvPr id="15" name="Freeform 15"/>
          <p:cNvSpPr/>
          <p:nvPr/>
        </p:nvSpPr>
        <p:spPr>
          <a:xfrm>
            <a:off x="3923772" y="7317272"/>
            <a:ext cx="5220228" cy="2080040"/>
          </a:xfrm>
          <a:custGeom>
            <a:avLst/>
            <a:gdLst/>
            <a:ahLst/>
            <a:cxnLst/>
            <a:rect l="l" t="t" r="r" b="b"/>
            <a:pathLst>
              <a:path w="5220228" h="2080040">
                <a:moveTo>
                  <a:pt x="0" y="0"/>
                </a:moveTo>
                <a:lnTo>
                  <a:pt x="5220228" y="0"/>
                </a:lnTo>
                <a:lnTo>
                  <a:pt x="5220228" y="2080039"/>
                </a:lnTo>
                <a:lnTo>
                  <a:pt x="0" y="2080039"/>
                </a:lnTo>
                <a:lnTo>
                  <a:pt x="0" y="0"/>
                </a:lnTo>
                <a:close/>
              </a:path>
            </a:pathLst>
          </a:custGeom>
          <a:blipFill>
            <a:blip r:embed="rId13"/>
            <a:stretch>
              <a:fillRect/>
            </a:stretch>
          </a:blipFill>
        </p:spPr>
      </p:sp>
      <p:sp>
        <p:nvSpPr>
          <p:cNvPr id="16" name="Freeform 16"/>
          <p:cNvSpPr/>
          <p:nvPr/>
        </p:nvSpPr>
        <p:spPr>
          <a:xfrm>
            <a:off x="10607830" y="7708486"/>
            <a:ext cx="2242465" cy="335777"/>
          </a:xfrm>
          <a:custGeom>
            <a:avLst/>
            <a:gdLst/>
            <a:ahLst/>
            <a:cxnLst/>
            <a:rect l="l" t="t" r="r" b="b"/>
            <a:pathLst>
              <a:path w="2242465" h="335777">
                <a:moveTo>
                  <a:pt x="0" y="0"/>
                </a:moveTo>
                <a:lnTo>
                  <a:pt x="2242465" y="0"/>
                </a:lnTo>
                <a:lnTo>
                  <a:pt x="2242465" y="335777"/>
                </a:lnTo>
                <a:lnTo>
                  <a:pt x="0" y="335777"/>
                </a:lnTo>
                <a:lnTo>
                  <a:pt x="0" y="0"/>
                </a:lnTo>
                <a:close/>
              </a:path>
            </a:pathLst>
          </a:custGeom>
          <a:blipFill>
            <a:blip r:embed="rId14"/>
            <a:stretch>
              <a:fillRect/>
            </a:stretch>
          </a:blipFill>
        </p:spPr>
      </p:sp>
      <p:sp>
        <p:nvSpPr>
          <p:cNvPr id="17" name="TextBox 17"/>
          <p:cNvSpPr txBox="1"/>
          <p:nvPr/>
        </p:nvSpPr>
        <p:spPr>
          <a:xfrm>
            <a:off x="2574805" y="948981"/>
            <a:ext cx="12817665" cy="1591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L’instabilité du noyau a lieu si :</a:t>
            </a:r>
          </a:p>
          <a:p>
            <a:pPr algn="l">
              <a:lnSpc>
                <a:spcPts val="3051"/>
              </a:lnSpc>
            </a:pPr>
            <a:r>
              <a:rPr lang="en-US" sz="2799">
                <a:solidFill>
                  <a:srgbClr val="FFFFFF"/>
                </a:solidFill>
                <a:latin typeface="Times New Roman"/>
                <a:ea typeface="Times New Roman"/>
                <a:cs typeface="Times New Roman"/>
                <a:sym typeface="Times New Roman"/>
              </a:rPr>
              <a:t>       </a:t>
            </a:r>
            <a:r>
              <a:rPr lang="en-US" sz="2799">
                <a:solidFill>
                  <a:srgbClr val="FFFFFF"/>
                </a:solidFill>
                <a:latin typeface="Times New Roman Bold"/>
                <a:ea typeface="Times New Roman Bold"/>
                <a:cs typeface="Times New Roman Bold"/>
                <a:sym typeface="Times New Roman Bold"/>
              </a:rPr>
              <a:t> Le noyau-père possède trop de neutrons par rapport au nombre de protons.</a:t>
            </a:r>
          </a:p>
          <a:p>
            <a:pPr algn="l">
              <a:lnSpc>
                <a:spcPts val="3051"/>
              </a:lnSpc>
            </a:pPr>
            <a:r>
              <a:rPr lang="en-US" sz="2799">
                <a:solidFill>
                  <a:srgbClr val="FFFFFF"/>
                </a:solidFill>
                <a:latin typeface="Times New Roman Bold"/>
                <a:ea typeface="Times New Roman Bold"/>
                <a:cs typeface="Times New Roman Bold"/>
                <a:sym typeface="Times New Roman Bold"/>
              </a:rPr>
              <a:t>        Le noyau-père possède trop de protons par rapport au nombre de neutrons.</a:t>
            </a:r>
          </a:p>
          <a:p>
            <a:pPr algn="l">
              <a:lnSpc>
                <a:spcPts val="3051"/>
              </a:lnSpc>
            </a:pPr>
            <a:r>
              <a:rPr lang="en-US" sz="2799">
                <a:solidFill>
                  <a:srgbClr val="FFFFFF"/>
                </a:solidFill>
                <a:latin typeface="Times New Roman Bold"/>
                <a:ea typeface="Times New Roman Bold"/>
                <a:cs typeface="Times New Roman Bold"/>
                <a:sym typeface="Times New Roman Bold"/>
              </a:rPr>
              <a:t>        Le noyau-père possède un grand nombre de nucléons (A &gt; 208).</a:t>
            </a:r>
          </a:p>
        </p:txBody>
      </p:sp>
      <p:sp>
        <p:nvSpPr>
          <p:cNvPr id="18" name="TextBox 18"/>
          <p:cNvSpPr txBox="1"/>
          <p:nvPr/>
        </p:nvSpPr>
        <p:spPr>
          <a:xfrm>
            <a:off x="3213765" y="361512"/>
            <a:ext cx="4146869" cy="561976"/>
          </a:xfrm>
          <a:prstGeom prst="rect">
            <a:avLst/>
          </a:prstGeom>
        </p:spPr>
        <p:txBody>
          <a:bodyPr lIns="0" tIns="0" rIns="0" bIns="0" rtlCol="0" anchor="t">
            <a:spAutoFit/>
          </a:bodyPr>
          <a:lstStyle/>
          <a:p>
            <a:pPr algn="l">
              <a:lnSpc>
                <a:spcPts val="4199"/>
              </a:lnSpc>
              <a:spcBef>
                <a:spcPct val="0"/>
              </a:spcBef>
            </a:pPr>
            <a:r>
              <a:rPr lang="en-US" sz="2999" u="sng">
                <a:solidFill>
                  <a:srgbClr val="5CE1E6"/>
                </a:solidFill>
                <a:latin typeface="Times New Roman Bold Italics"/>
                <a:ea typeface="Times New Roman Bold Italics"/>
                <a:cs typeface="Times New Roman Bold Italics"/>
                <a:sym typeface="Times New Roman Bold Italics"/>
              </a:rPr>
              <a:t>b - Noyaux instables :</a:t>
            </a:r>
          </a:p>
        </p:txBody>
      </p:sp>
      <p:sp>
        <p:nvSpPr>
          <p:cNvPr id="19" name="TextBox 19"/>
          <p:cNvSpPr txBox="1"/>
          <p:nvPr/>
        </p:nvSpPr>
        <p:spPr>
          <a:xfrm>
            <a:off x="2566448" y="2416846"/>
            <a:ext cx="6207382" cy="873759"/>
          </a:xfrm>
          <a:prstGeom prst="rect">
            <a:avLst/>
          </a:prstGeom>
        </p:spPr>
        <p:txBody>
          <a:bodyPr lIns="0" tIns="0" rIns="0" bIns="0" rtlCol="0" anchor="t">
            <a:spAutoFit/>
          </a:bodyPr>
          <a:lstStyle/>
          <a:p>
            <a:pPr algn="l">
              <a:lnSpc>
                <a:spcPts val="6440"/>
              </a:lnSpc>
              <a:spcBef>
                <a:spcPct val="0"/>
              </a:spcBef>
            </a:pPr>
            <a:r>
              <a:rPr lang="en-US" sz="4600" u="sng">
                <a:solidFill>
                  <a:srgbClr val="FF914D"/>
                </a:solidFill>
                <a:latin typeface="Times New Roman Bold Italics"/>
                <a:ea typeface="Times New Roman Bold Italics"/>
                <a:cs typeface="Times New Roman Bold Italics"/>
                <a:sym typeface="Times New Roman Bold Italics"/>
              </a:rPr>
              <a:t>II - La radioactivité</a:t>
            </a:r>
          </a:p>
        </p:txBody>
      </p:sp>
      <p:sp>
        <p:nvSpPr>
          <p:cNvPr id="20" name="TextBox 20"/>
          <p:cNvSpPr txBox="1"/>
          <p:nvPr/>
        </p:nvSpPr>
        <p:spPr>
          <a:xfrm>
            <a:off x="2125282" y="3425054"/>
            <a:ext cx="10470705" cy="1591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     Un noyau radioactif est un noyau instable dont la désintégration (destruction) provoque l'apparition d'un nouveau noyau, avec émission d'une particule notée </a:t>
            </a:r>
            <a:r>
              <a:rPr lang="en-US" sz="2799">
                <a:solidFill>
                  <a:srgbClr val="FFDE59"/>
                </a:solidFill>
                <a:latin typeface="Times New Roman Bold"/>
                <a:ea typeface="Times New Roman Bold"/>
                <a:cs typeface="Times New Roman Bold"/>
                <a:sym typeface="Times New Roman Bold"/>
              </a:rPr>
              <a:t>α</a:t>
            </a:r>
            <a:r>
              <a:rPr lang="en-US" sz="2799">
                <a:solidFill>
                  <a:srgbClr val="FFFFFF"/>
                </a:solidFill>
                <a:latin typeface="Times New Roman Bold"/>
                <a:ea typeface="Times New Roman Bold"/>
                <a:cs typeface="Times New Roman Bold"/>
                <a:sym typeface="Times New Roman Bold"/>
              </a:rPr>
              <a:t> ,</a:t>
            </a:r>
            <a:r>
              <a:rPr lang="en-US" sz="2799">
                <a:solidFill>
                  <a:srgbClr val="FFDC5D"/>
                </a:solidFill>
                <a:latin typeface="Times New Roman Bold"/>
                <a:ea typeface="Times New Roman Bold"/>
                <a:cs typeface="Times New Roman Bold"/>
                <a:sym typeface="Times New Roman Bold"/>
              </a:rPr>
              <a:t> β-</a:t>
            </a:r>
            <a:r>
              <a:rPr lang="en-US" sz="2799">
                <a:solidFill>
                  <a:srgbClr val="FFFFFF"/>
                </a:solidFill>
                <a:latin typeface="Times New Roman Bold"/>
                <a:ea typeface="Times New Roman Bold"/>
                <a:cs typeface="Times New Roman Bold"/>
                <a:sym typeface="Times New Roman Bold"/>
              </a:rPr>
              <a:t> ou </a:t>
            </a:r>
            <a:r>
              <a:rPr lang="en-US" sz="2799">
                <a:solidFill>
                  <a:srgbClr val="FFDC5D"/>
                </a:solidFill>
                <a:latin typeface="Times New Roman Bold"/>
                <a:ea typeface="Times New Roman Bold"/>
                <a:cs typeface="Times New Roman Bold"/>
                <a:sym typeface="Times New Roman Bold"/>
              </a:rPr>
              <a:t>β+</a:t>
            </a:r>
            <a:r>
              <a:rPr lang="en-US" sz="2799">
                <a:solidFill>
                  <a:srgbClr val="FFFFFF"/>
                </a:solidFill>
                <a:latin typeface="Times New Roman Bold"/>
                <a:ea typeface="Times New Roman Bold"/>
                <a:cs typeface="Times New Roman Bold"/>
                <a:sym typeface="Times New Roman Bold"/>
              </a:rPr>
              <a:t>, et fréquemment l'émission d'un rayonnement électromagnétique noté ɣ .</a:t>
            </a:r>
          </a:p>
        </p:txBody>
      </p:sp>
      <p:sp>
        <p:nvSpPr>
          <p:cNvPr id="21" name="TextBox 21"/>
          <p:cNvSpPr txBox="1"/>
          <p:nvPr/>
        </p:nvSpPr>
        <p:spPr>
          <a:xfrm>
            <a:off x="2047961" y="5045319"/>
            <a:ext cx="10470705"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La désintégration radioactive est un phénomène </a:t>
            </a:r>
            <a:r>
              <a:rPr lang="en-US" sz="2799" u="sng">
                <a:solidFill>
                  <a:srgbClr val="FF914D"/>
                </a:solidFill>
                <a:latin typeface="Times New Roman Bold Italics"/>
                <a:ea typeface="Times New Roman Bold Italics"/>
                <a:cs typeface="Times New Roman Bold Italics"/>
                <a:sym typeface="Times New Roman Bold Italics"/>
              </a:rPr>
              <a:t>aléatoire</a:t>
            </a:r>
            <a:r>
              <a:rPr lang="en-US" sz="2799">
                <a:solidFill>
                  <a:srgbClr val="FFFFFF"/>
                </a:solidFill>
                <a:latin typeface="Times New Roman Bold"/>
                <a:ea typeface="Times New Roman Bold"/>
                <a:cs typeface="Times New Roman Bold"/>
                <a:sym typeface="Times New Roman Bold"/>
              </a:rPr>
              <a:t>, </a:t>
            </a:r>
            <a:r>
              <a:rPr lang="en-US" sz="2799" u="sng">
                <a:solidFill>
                  <a:srgbClr val="FF914D"/>
                </a:solidFill>
                <a:latin typeface="Times New Roman Bold Italics"/>
                <a:ea typeface="Times New Roman Bold Italics"/>
                <a:cs typeface="Times New Roman Bold Italics"/>
                <a:sym typeface="Times New Roman Bold Italics"/>
              </a:rPr>
              <a:t>spontané </a:t>
            </a:r>
          </a:p>
        </p:txBody>
      </p:sp>
      <p:sp>
        <p:nvSpPr>
          <p:cNvPr id="22" name="TextBox 22"/>
          <p:cNvSpPr txBox="1"/>
          <p:nvPr/>
        </p:nvSpPr>
        <p:spPr>
          <a:xfrm>
            <a:off x="3141984" y="5462016"/>
            <a:ext cx="6809333" cy="630556"/>
          </a:xfrm>
          <a:prstGeom prst="rect">
            <a:avLst/>
          </a:prstGeom>
        </p:spPr>
        <p:txBody>
          <a:bodyPr lIns="0" tIns="0" rIns="0" bIns="0" rtlCol="0" anchor="t">
            <a:spAutoFit/>
          </a:bodyPr>
          <a:lstStyle/>
          <a:p>
            <a:pPr algn="ctr">
              <a:lnSpc>
                <a:spcPts val="4619"/>
              </a:lnSpc>
              <a:spcBef>
                <a:spcPct val="0"/>
              </a:spcBef>
            </a:pPr>
            <a:r>
              <a:rPr lang="en-US" sz="3299" u="sng">
                <a:solidFill>
                  <a:srgbClr val="A5E800"/>
                </a:solidFill>
                <a:latin typeface="Times New Roman Bold Italics"/>
                <a:ea typeface="Times New Roman Bold Italics"/>
                <a:cs typeface="Times New Roman Bold Italics"/>
                <a:sym typeface="Times New Roman Bold Italics"/>
              </a:rPr>
              <a:t>1 -Lois de conservation (lois de Soddy)</a:t>
            </a:r>
          </a:p>
        </p:txBody>
      </p:sp>
      <p:sp>
        <p:nvSpPr>
          <p:cNvPr id="23" name="TextBox 23"/>
          <p:cNvSpPr txBox="1"/>
          <p:nvPr/>
        </p:nvSpPr>
        <p:spPr>
          <a:xfrm>
            <a:off x="1896123" y="6225922"/>
            <a:ext cx="15438945"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Lors d’une transformation nucléaire, le nombre de nucléons: A et la charge électrique: Z, se conservent.</a:t>
            </a:r>
          </a:p>
        </p:txBody>
      </p:sp>
      <p:sp>
        <p:nvSpPr>
          <p:cNvPr id="24" name="TextBox 24"/>
          <p:cNvSpPr txBox="1"/>
          <p:nvPr/>
        </p:nvSpPr>
        <p:spPr>
          <a:xfrm>
            <a:off x="2403271" y="6750812"/>
            <a:ext cx="15438945"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Appliquons la loi de Soddy à l'équation générale de désintégration suivante:</a:t>
            </a:r>
          </a:p>
        </p:txBody>
      </p:sp>
      <p:sp>
        <p:nvSpPr>
          <p:cNvPr id="25" name="TextBox 25"/>
          <p:cNvSpPr txBox="1"/>
          <p:nvPr/>
        </p:nvSpPr>
        <p:spPr>
          <a:xfrm>
            <a:off x="10446734" y="7711937"/>
            <a:ext cx="2926905"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   A =   A +   a</a:t>
            </a:r>
          </a:p>
        </p:txBody>
      </p:sp>
      <p:sp>
        <p:nvSpPr>
          <p:cNvPr id="26" name="Freeform 26"/>
          <p:cNvSpPr/>
          <p:nvPr/>
        </p:nvSpPr>
        <p:spPr>
          <a:xfrm>
            <a:off x="10527282" y="8370177"/>
            <a:ext cx="2403561" cy="359898"/>
          </a:xfrm>
          <a:custGeom>
            <a:avLst/>
            <a:gdLst/>
            <a:ahLst/>
            <a:cxnLst/>
            <a:rect l="l" t="t" r="r" b="b"/>
            <a:pathLst>
              <a:path w="2403561" h="359898">
                <a:moveTo>
                  <a:pt x="0" y="0"/>
                </a:moveTo>
                <a:lnTo>
                  <a:pt x="2403561" y="0"/>
                </a:lnTo>
                <a:lnTo>
                  <a:pt x="2403561" y="359899"/>
                </a:lnTo>
                <a:lnTo>
                  <a:pt x="0" y="359899"/>
                </a:lnTo>
                <a:lnTo>
                  <a:pt x="0" y="0"/>
                </a:lnTo>
                <a:close/>
              </a:path>
            </a:pathLst>
          </a:custGeom>
          <a:blipFill>
            <a:blip r:embed="rId14"/>
            <a:stretch>
              <a:fillRect/>
            </a:stretch>
          </a:blipFill>
        </p:spPr>
      </p:sp>
      <p:sp>
        <p:nvSpPr>
          <p:cNvPr id="27" name="TextBox 27"/>
          <p:cNvSpPr txBox="1"/>
          <p:nvPr/>
        </p:nvSpPr>
        <p:spPr>
          <a:xfrm>
            <a:off x="10644442" y="8398752"/>
            <a:ext cx="2865945"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Z =   Z   +   z</a:t>
            </a:r>
          </a:p>
        </p:txBody>
      </p:sp>
      <p:sp>
        <p:nvSpPr>
          <p:cNvPr id="28" name="TextBox 28"/>
          <p:cNvSpPr txBox="1"/>
          <p:nvPr/>
        </p:nvSpPr>
        <p:spPr>
          <a:xfrm>
            <a:off x="11789972" y="7433914"/>
            <a:ext cx="240430"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a:t>
            </a:r>
          </a:p>
        </p:txBody>
      </p:sp>
      <p:sp>
        <p:nvSpPr>
          <p:cNvPr id="29" name="TextBox 29"/>
          <p:cNvSpPr txBox="1"/>
          <p:nvPr/>
        </p:nvSpPr>
        <p:spPr>
          <a:xfrm>
            <a:off x="11789972" y="8162310"/>
            <a:ext cx="240430"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a:t>
            </a:r>
          </a:p>
        </p:txBody>
      </p:sp>
      <p:sp>
        <p:nvSpPr>
          <p:cNvPr id="30" name="Freeform 30"/>
          <p:cNvSpPr/>
          <p:nvPr/>
        </p:nvSpPr>
        <p:spPr>
          <a:xfrm rot="-6449082">
            <a:off x="-2050640" y="-1828579"/>
            <a:ext cx="4101281" cy="4127494"/>
          </a:xfrm>
          <a:custGeom>
            <a:avLst/>
            <a:gdLst/>
            <a:ahLst/>
            <a:cxnLst/>
            <a:rect l="l" t="t" r="r" b="b"/>
            <a:pathLst>
              <a:path w="4101281" h="4127494">
                <a:moveTo>
                  <a:pt x="0" y="0"/>
                </a:moveTo>
                <a:lnTo>
                  <a:pt x="4101280" y="0"/>
                </a:lnTo>
                <a:lnTo>
                  <a:pt x="4101280"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602028" y="-2063747"/>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165749" y="8181585"/>
            <a:ext cx="3722174" cy="3745965"/>
          </a:xfrm>
          <a:custGeom>
            <a:avLst/>
            <a:gdLst/>
            <a:ahLst/>
            <a:cxnLst/>
            <a:rect l="l" t="t" r="r" b="b"/>
            <a:pathLst>
              <a:path w="3722174" h="3745965">
                <a:moveTo>
                  <a:pt x="0" y="0"/>
                </a:moveTo>
                <a:lnTo>
                  <a:pt x="3722173" y="0"/>
                </a:lnTo>
                <a:lnTo>
                  <a:pt x="3722173" y="3745965"/>
                </a:lnTo>
                <a:lnTo>
                  <a:pt x="0" y="3745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567034" y="903752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0" y="111305"/>
            <a:ext cx="1235830" cy="1073987"/>
          </a:xfrm>
          <a:custGeom>
            <a:avLst/>
            <a:gdLst/>
            <a:ahLst/>
            <a:cxnLst/>
            <a:rect l="l" t="t" r="r" b="b"/>
            <a:pathLst>
              <a:path w="1235830" h="1073987">
                <a:moveTo>
                  <a:pt x="0" y="0"/>
                </a:moveTo>
                <a:lnTo>
                  <a:pt x="1235830" y="0"/>
                </a:lnTo>
                <a:lnTo>
                  <a:pt x="1235830" y="1073987"/>
                </a:lnTo>
                <a:lnTo>
                  <a:pt x="0" y="107398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1896123" y="1408978"/>
            <a:ext cx="382029" cy="296594"/>
          </a:xfrm>
          <a:custGeom>
            <a:avLst/>
            <a:gdLst/>
            <a:ahLst/>
            <a:cxnLst/>
            <a:rect l="l" t="t" r="r" b="b"/>
            <a:pathLst>
              <a:path w="382029" h="296594">
                <a:moveTo>
                  <a:pt x="0" y="0"/>
                </a:moveTo>
                <a:lnTo>
                  <a:pt x="382029" y="0"/>
                </a:lnTo>
                <a:lnTo>
                  <a:pt x="382029" y="296593"/>
                </a:lnTo>
                <a:lnTo>
                  <a:pt x="0" y="29659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0" name="Freeform 10"/>
          <p:cNvSpPr/>
          <p:nvPr/>
        </p:nvSpPr>
        <p:spPr>
          <a:xfrm>
            <a:off x="1514094" y="6225487"/>
            <a:ext cx="382029" cy="296594"/>
          </a:xfrm>
          <a:custGeom>
            <a:avLst/>
            <a:gdLst/>
            <a:ahLst/>
            <a:cxnLst/>
            <a:rect l="l" t="t" r="r" b="b"/>
            <a:pathLst>
              <a:path w="382029" h="296594">
                <a:moveTo>
                  <a:pt x="0" y="0"/>
                </a:moveTo>
                <a:lnTo>
                  <a:pt x="382029" y="0"/>
                </a:lnTo>
                <a:lnTo>
                  <a:pt x="382029" y="296594"/>
                </a:lnTo>
                <a:lnTo>
                  <a:pt x="0" y="29659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10637749" y="3503835"/>
            <a:ext cx="342853" cy="278022"/>
          </a:xfrm>
          <a:custGeom>
            <a:avLst/>
            <a:gdLst/>
            <a:ahLst/>
            <a:cxnLst/>
            <a:rect l="l" t="t" r="r" b="b"/>
            <a:pathLst>
              <a:path w="342853" h="278022">
                <a:moveTo>
                  <a:pt x="0" y="0"/>
                </a:moveTo>
                <a:lnTo>
                  <a:pt x="342852" y="0"/>
                </a:lnTo>
                <a:lnTo>
                  <a:pt x="342852" y="278023"/>
                </a:lnTo>
                <a:lnTo>
                  <a:pt x="0" y="278023"/>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10637749" y="2858960"/>
            <a:ext cx="342853" cy="278022"/>
          </a:xfrm>
          <a:custGeom>
            <a:avLst/>
            <a:gdLst/>
            <a:ahLst/>
            <a:cxnLst/>
            <a:rect l="l" t="t" r="r" b="b"/>
            <a:pathLst>
              <a:path w="342853" h="278022">
                <a:moveTo>
                  <a:pt x="0" y="0"/>
                </a:moveTo>
                <a:lnTo>
                  <a:pt x="342852" y="0"/>
                </a:lnTo>
                <a:lnTo>
                  <a:pt x="342852" y="278023"/>
                </a:lnTo>
                <a:lnTo>
                  <a:pt x="0" y="278023"/>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3" name="Freeform 13"/>
          <p:cNvSpPr/>
          <p:nvPr/>
        </p:nvSpPr>
        <p:spPr>
          <a:xfrm>
            <a:off x="4457639" y="2409992"/>
            <a:ext cx="5220228" cy="2080040"/>
          </a:xfrm>
          <a:custGeom>
            <a:avLst/>
            <a:gdLst/>
            <a:ahLst/>
            <a:cxnLst/>
            <a:rect l="l" t="t" r="r" b="b"/>
            <a:pathLst>
              <a:path w="5220228" h="2080040">
                <a:moveTo>
                  <a:pt x="0" y="0"/>
                </a:moveTo>
                <a:lnTo>
                  <a:pt x="5220228" y="0"/>
                </a:lnTo>
                <a:lnTo>
                  <a:pt x="5220228" y="2080039"/>
                </a:lnTo>
                <a:lnTo>
                  <a:pt x="0" y="2080039"/>
                </a:lnTo>
                <a:lnTo>
                  <a:pt x="0" y="0"/>
                </a:lnTo>
                <a:close/>
              </a:path>
            </a:pathLst>
          </a:custGeom>
          <a:blipFill>
            <a:blip r:embed="rId12"/>
            <a:stretch>
              <a:fillRect/>
            </a:stretch>
          </a:blipFill>
        </p:spPr>
      </p:sp>
      <p:sp>
        <p:nvSpPr>
          <p:cNvPr id="14" name="Freeform 14"/>
          <p:cNvSpPr/>
          <p:nvPr/>
        </p:nvSpPr>
        <p:spPr>
          <a:xfrm>
            <a:off x="11141697" y="2801206"/>
            <a:ext cx="2242465" cy="335777"/>
          </a:xfrm>
          <a:custGeom>
            <a:avLst/>
            <a:gdLst/>
            <a:ahLst/>
            <a:cxnLst/>
            <a:rect l="l" t="t" r="r" b="b"/>
            <a:pathLst>
              <a:path w="2242465" h="335777">
                <a:moveTo>
                  <a:pt x="0" y="0"/>
                </a:moveTo>
                <a:lnTo>
                  <a:pt x="2242465" y="0"/>
                </a:lnTo>
                <a:lnTo>
                  <a:pt x="2242465" y="335777"/>
                </a:lnTo>
                <a:lnTo>
                  <a:pt x="0" y="335777"/>
                </a:lnTo>
                <a:lnTo>
                  <a:pt x="0" y="0"/>
                </a:lnTo>
                <a:close/>
              </a:path>
            </a:pathLst>
          </a:custGeom>
          <a:blipFill>
            <a:blip r:embed="rId13"/>
            <a:stretch>
              <a:fillRect/>
            </a:stretch>
          </a:blipFill>
        </p:spPr>
      </p:sp>
      <p:sp>
        <p:nvSpPr>
          <p:cNvPr id="15" name="Freeform 15"/>
          <p:cNvSpPr/>
          <p:nvPr/>
        </p:nvSpPr>
        <p:spPr>
          <a:xfrm>
            <a:off x="11061149" y="3462897"/>
            <a:ext cx="2403561" cy="359898"/>
          </a:xfrm>
          <a:custGeom>
            <a:avLst/>
            <a:gdLst/>
            <a:ahLst/>
            <a:cxnLst/>
            <a:rect l="l" t="t" r="r" b="b"/>
            <a:pathLst>
              <a:path w="2403561" h="359898">
                <a:moveTo>
                  <a:pt x="0" y="0"/>
                </a:moveTo>
                <a:lnTo>
                  <a:pt x="2403561" y="0"/>
                </a:lnTo>
                <a:lnTo>
                  <a:pt x="2403561" y="359899"/>
                </a:lnTo>
                <a:lnTo>
                  <a:pt x="0" y="359899"/>
                </a:lnTo>
                <a:lnTo>
                  <a:pt x="0" y="0"/>
                </a:lnTo>
                <a:close/>
              </a:path>
            </a:pathLst>
          </a:custGeom>
          <a:blipFill>
            <a:blip r:embed="rId13"/>
            <a:stretch>
              <a:fillRect/>
            </a:stretch>
          </a:blipFill>
        </p:spPr>
      </p:sp>
      <p:sp>
        <p:nvSpPr>
          <p:cNvPr id="16" name="Freeform 16"/>
          <p:cNvSpPr/>
          <p:nvPr/>
        </p:nvSpPr>
        <p:spPr>
          <a:xfrm>
            <a:off x="12957329" y="6263587"/>
            <a:ext cx="426833" cy="410095"/>
          </a:xfrm>
          <a:custGeom>
            <a:avLst/>
            <a:gdLst/>
            <a:ahLst/>
            <a:cxnLst/>
            <a:rect l="l" t="t" r="r" b="b"/>
            <a:pathLst>
              <a:path w="426833" h="410095">
                <a:moveTo>
                  <a:pt x="0" y="0"/>
                </a:moveTo>
                <a:lnTo>
                  <a:pt x="426833" y="0"/>
                </a:lnTo>
                <a:lnTo>
                  <a:pt x="426833" y="410095"/>
                </a:lnTo>
                <a:lnTo>
                  <a:pt x="0" y="410095"/>
                </a:lnTo>
                <a:lnTo>
                  <a:pt x="0" y="0"/>
                </a:lnTo>
                <a:close/>
              </a:path>
            </a:pathLst>
          </a:custGeom>
          <a:blipFill>
            <a:blip r:embed="rId14"/>
            <a:stretch>
              <a:fillRect/>
            </a:stretch>
          </a:blipFill>
        </p:spPr>
      </p:sp>
      <p:sp>
        <p:nvSpPr>
          <p:cNvPr id="17" name="Freeform 17"/>
          <p:cNvSpPr/>
          <p:nvPr/>
        </p:nvSpPr>
        <p:spPr>
          <a:xfrm>
            <a:off x="8662748" y="6630841"/>
            <a:ext cx="551922" cy="409509"/>
          </a:xfrm>
          <a:custGeom>
            <a:avLst/>
            <a:gdLst/>
            <a:ahLst/>
            <a:cxnLst/>
            <a:rect l="l" t="t" r="r" b="b"/>
            <a:pathLst>
              <a:path w="551922" h="409509">
                <a:moveTo>
                  <a:pt x="0" y="0"/>
                </a:moveTo>
                <a:lnTo>
                  <a:pt x="551922" y="0"/>
                </a:lnTo>
                <a:lnTo>
                  <a:pt x="551922" y="409508"/>
                </a:lnTo>
                <a:lnTo>
                  <a:pt x="0" y="409508"/>
                </a:lnTo>
                <a:lnTo>
                  <a:pt x="0" y="0"/>
                </a:lnTo>
                <a:close/>
              </a:path>
            </a:pathLst>
          </a:custGeom>
          <a:blipFill>
            <a:blip r:embed="rId15"/>
            <a:stretch>
              <a:fillRect l="-38483" t="-500"/>
            </a:stretch>
          </a:blipFill>
        </p:spPr>
      </p:sp>
      <p:sp>
        <p:nvSpPr>
          <p:cNvPr id="18" name="Freeform 18"/>
          <p:cNvSpPr/>
          <p:nvPr/>
        </p:nvSpPr>
        <p:spPr>
          <a:xfrm>
            <a:off x="16577478" y="6207130"/>
            <a:ext cx="610084" cy="409509"/>
          </a:xfrm>
          <a:custGeom>
            <a:avLst/>
            <a:gdLst/>
            <a:ahLst/>
            <a:cxnLst/>
            <a:rect l="l" t="t" r="r" b="b"/>
            <a:pathLst>
              <a:path w="610084" h="409509">
                <a:moveTo>
                  <a:pt x="0" y="0"/>
                </a:moveTo>
                <a:lnTo>
                  <a:pt x="610084" y="0"/>
                </a:lnTo>
                <a:lnTo>
                  <a:pt x="610084" y="409508"/>
                </a:lnTo>
                <a:lnTo>
                  <a:pt x="0" y="409508"/>
                </a:lnTo>
                <a:lnTo>
                  <a:pt x="0" y="0"/>
                </a:lnTo>
                <a:close/>
              </a:path>
            </a:pathLst>
          </a:custGeom>
          <a:blipFill>
            <a:blip r:embed="rId16"/>
            <a:stretch>
              <a:fillRect/>
            </a:stretch>
          </a:blipFill>
        </p:spPr>
      </p:sp>
      <p:sp>
        <p:nvSpPr>
          <p:cNvPr id="19" name="Freeform 19"/>
          <p:cNvSpPr/>
          <p:nvPr/>
        </p:nvSpPr>
        <p:spPr>
          <a:xfrm>
            <a:off x="7424771" y="7202274"/>
            <a:ext cx="3579799" cy="731638"/>
          </a:xfrm>
          <a:custGeom>
            <a:avLst/>
            <a:gdLst/>
            <a:ahLst/>
            <a:cxnLst/>
            <a:rect l="l" t="t" r="r" b="b"/>
            <a:pathLst>
              <a:path w="3579799" h="731638">
                <a:moveTo>
                  <a:pt x="0" y="0"/>
                </a:moveTo>
                <a:lnTo>
                  <a:pt x="3579799" y="0"/>
                </a:lnTo>
                <a:lnTo>
                  <a:pt x="3579799" y="731638"/>
                </a:lnTo>
                <a:lnTo>
                  <a:pt x="0" y="731638"/>
                </a:lnTo>
                <a:lnTo>
                  <a:pt x="0" y="0"/>
                </a:lnTo>
                <a:close/>
              </a:path>
            </a:pathLst>
          </a:custGeom>
          <a:blipFill>
            <a:blip r:embed="rId17"/>
            <a:stretch>
              <a:fillRect/>
            </a:stretch>
          </a:blipFill>
        </p:spPr>
      </p:sp>
      <p:sp>
        <p:nvSpPr>
          <p:cNvPr id="20" name="Freeform 20"/>
          <p:cNvSpPr/>
          <p:nvPr/>
        </p:nvSpPr>
        <p:spPr>
          <a:xfrm>
            <a:off x="5326319" y="8234436"/>
            <a:ext cx="3146771" cy="510569"/>
          </a:xfrm>
          <a:custGeom>
            <a:avLst/>
            <a:gdLst/>
            <a:ahLst/>
            <a:cxnLst/>
            <a:rect l="l" t="t" r="r" b="b"/>
            <a:pathLst>
              <a:path w="3146771" h="510569">
                <a:moveTo>
                  <a:pt x="0" y="0"/>
                </a:moveTo>
                <a:lnTo>
                  <a:pt x="3146771" y="0"/>
                </a:lnTo>
                <a:lnTo>
                  <a:pt x="3146771" y="510568"/>
                </a:lnTo>
                <a:lnTo>
                  <a:pt x="0" y="510568"/>
                </a:lnTo>
                <a:lnTo>
                  <a:pt x="0" y="0"/>
                </a:lnTo>
                <a:close/>
              </a:path>
            </a:pathLst>
          </a:custGeom>
          <a:blipFill>
            <a:blip r:embed="rId18"/>
            <a:stretch>
              <a:fillRect/>
            </a:stretch>
          </a:blipFill>
        </p:spPr>
      </p:sp>
      <p:sp>
        <p:nvSpPr>
          <p:cNvPr id="21" name="Freeform 21"/>
          <p:cNvSpPr/>
          <p:nvPr/>
        </p:nvSpPr>
        <p:spPr>
          <a:xfrm>
            <a:off x="9360764" y="8194550"/>
            <a:ext cx="2553970" cy="550454"/>
          </a:xfrm>
          <a:custGeom>
            <a:avLst/>
            <a:gdLst/>
            <a:ahLst/>
            <a:cxnLst/>
            <a:rect l="l" t="t" r="r" b="b"/>
            <a:pathLst>
              <a:path w="2553970" h="550454">
                <a:moveTo>
                  <a:pt x="0" y="0"/>
                </a:moveTo>
                <a:lnTo>
                  <a:pt x="2553970" y="0"/>
                </a:lnTo>
                <a:lnTo>
                  <a:pt x="2553970" y="550454"/>
                </a:lnTo>
                <a:lnTo>
                  <a:pt x="0" y="550454"/>
                </a:lnTo>
                <a:lnTo>
                  <a:pt x="0" y="0"/>
                </a:lnTo>
                <a:close/>
              </a:path>
            </a:pathLst>
          </a:custGeom>
          <a:blipFill>
            <a:blip r:embed="rId19"/>
            <a:stretch>
              <a:fillRect/>
            </a:stretch>
          </a:blipFill>
        </p:spPr>
      </p:sp>
      <p:grpSp>
        <p:nvGrpSpPr>
          <p:cNvPr id="22" name="Group 22"/>
          <p:cNvGrpSpPr/>
          <p:nvPr/>
        </p:nvGrpSpPr>
        <p:grpSpPr>
          <a:xfrm>
            <a:off x="12957329" y="7159200"/>
            <a:ext cx="3719281" cy="1859640"/>
            <a:chOff x="0" y="0"/>
            <a:chExt cx="812800" cy="406400"/>
          </a:xfrm>
        </p:grpSpPr>
        <p:sp>
          <p:nvSpPr>
            <p:cNvPr id="23" name="Freeform 23"/>
            <p:cNvSpPr/>
            <p:nvPr/>
          </p:nvSpPr>
          <p:spPr>
            <a:xfrm>
              <a:off x="0" y="0"/>
              <a:ext cx="812800" cy="406400"/>
            </a:xfrm>
            <a:custGeom>
              <a:avLst/>
              <a:gdLst/>
              <a:ahLst/>
              <a:cxnLst/>
              <a:rect l="l" t="t" r="r" b="b"/>
              <a:pathLst>
                <a:path w="812800" h="406400">
                  <a:moveTo>
                    <a:pt x="609600" y="0"/>
                  </a:moveTo>
                  <a:cubicBezTo>
                    <a:pt x="721830" y="0"/>
                    <a:pt x="812800" y="90970"/>
                    <a:pt x="812800" y="203200"/>
                  </a:cubicBezTo>
                  <a:cubicBezTo>
                    <a:pt x="812800" y="315430"/>
                    <a:pt x="721830" y="406400"/>
                    <a:pt x="609600" y="406400"/>
                  </a:cubicBezTo>
                  <a:lnTo>
                    <a:pt x="203200" y="406400"/>
                  </a:lnTo>
                  <a:cubicBezTo>
                    <a:pt x="90970" y="406400"/>
                    <a:pt x="0" y="315430"/>
                    <a:pt x="0" y="203200"/>
                  </a:cubicBezTo>
                  <a:cubicBezTo>
                    <a:pt x="0" y="90970"/>
                    <a:pt x="90970" y="0"/>
                    <a:pt x="203200" y="0"/>
                  </a:cubicBezTo>
                  <a:lnTo>
                    <a:pt x="609600" y="0"/>
                  </a:lnTo>
                </a:path>
              </a:pathLst>
            </a:custGeom>
            <a:blipFill>
              <a:blip r:embed="rId20"/>
              <a:stretch>
                <a:fillRect t="-3150" b="-3150"/>
              </a:stretch>
            </a:blipFill>
          </p:spPr>
        </p:sp>
      </p:grpSp>
      <p:sp>
        <p:nvSpPr>
          <p:cNvPr id="24" name="TextBox 24"/>
          <p:cNvSpPr txBox="1"/>
          <p:nvPr/>
        </p:nvSpPr>
        <p:spPr>
          <a:xfrm>
            <a:off x="3675851" y="554736"/>
            <a:ext cx="6809333" cy="630556"/>
          </a:xfrm>
          <a:prstGeom prst="rect">
            <a:avLst/>
          </a:prstGeom>
        </p:spPr>
        <p:txBody>
          <a:bodyPr lIns="0" tIns="0" rIns="0" bIns="0" rtlCol="0" anchor="t">
            <a:spAutoFit/>
          </a:bodyPr>
          <a:lstStyle/>
          <a:p>
            <a:pPr algn="ctr">
              <a:lnSpc>
                <a:spcPts val="4619"/>
              </a:lnSpc>
              <a:spcBef>
                <a:spcPct val="0"/>
              </a:spcBef>
            </a:pPr>
            <a:r>
              <a:rPr lang="en-US" sz="3299" u="sng">
                <a:solidFill>
                  <a:srgbClr val="A5E800"/>
                </a:solidFill>
                <a:latin typeface="Times New Roman Bold Italics"/>
                <a:ea typeface="Times New Roman Bold Italics"/>
                <a:cs typeface="Times New Roman Bold Italics"/>
                <a:sym typeface="Times New Roman Bold Italics"/>
              </a:rPr>
              <a:t>1 -Lois de conservation (lois de Soddy)</a:t>
            </a:r>
          </a:p>
        </p:txBody>
      </p:sp>
      <p:sp>
        <p:nvSpPr>
          <p:cNvPr id="25" name="TextBox 25"/>
          <p:cNvSpPr txBox="1"/>
          <p:nvPr/>
        </p:nvSpPr>
        <p:spPr>
          <a:xfrm>
            <a:off x="2429990" y="1318642"/>
            <a:ext cx="15438945"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Lors d’une transformation nucléaire, le nombre de nucléons: A et la charge électrique: Z, se conservent.</a:t>
            </a:r>
          </a:p>
        </p:txBody>
      </p:sp>
      <p:sp>
        <p:nvSpPr>
          <p:cNvPr id="26" name="TextBox 26"/>
          <p:cNvSpPr txBox="1"/>
          <p:nvPr/>
        </p:nvSpPr>
        <p:spPr>
          <a:xfrm>
            <a:off x="2937138" y="1843532"/>
            <a:ext cx="15438945"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Appliquons la loi de Soddy à l'équation générale de désintégration suivante:</a:t>
            </a:r>
          </a:p>
        </p:txBody>
      </p:sp>
      <p:sp>
        <p:nvSpPr>
          <p:cNvPr id="27" name="TextBox 27"/>
          <p:cNvSpPr txBox="1"/>
          <p:nvPr/>
        </p:nvSpPr>
        <p:spPr>
          <a:xfrm>
            <a:off x="10980601" y="2804657"/>
            <a:ext cx="2926905"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   A =   A +   a</a:t>
            </a:r>
          </a:p>
        </p:txBody>
      </p:sp>
      <p:sp>
        <p:nvSpPr>
          <p:cNvPr id="28" name="TextBox 28"/>
          <p:cNvSpPr txBox="1"/>
          <p:nvPr/>
        </p:nvSpPr>
        <p:spPr>
          <a:xfrm>
            <a:off x="11178309" y="3491472"/>
            <a:ext cx="2865945"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Z =   Z   +   z</a:t>
            </a:r>
          </a:p>
        </p:txBody>
      </p:sp>
      <p:sp>
        <p:nvSpPr>
          <p:cNvPr id="29" name="TextBox 29"/>
          <p:cNvSpPr txBox="1"/>
          <p:nvPr/>
        </p:nvSpPr>
        <p:spPr>
          <a:xfrm>
            <a:off x="12323839" y="2526634"/>
            <a:ext cx="240430"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a:t>
            </a:r>
          </a:p>
        </p:txBody>
      </p:sp>
      <p:sp>
        <p:nvSpPr>
          <p:cNvPr id="30" name="TextBox 30"/>
          <p:cNvSpPr txBox="1"/>
          <p:nvPr/>
        </p:nvSpPr>
        <p:spPr>
          <a:xfrm>
            <a:off x="12323839" y="3255030"/>
            <a:ext cx="240430" cy="448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a:t>
            </a:r>
          </a:p>
        </p:txBody>
      </p:sp>
      <p:sp>
        <p:nvSpPr>
          <p:cNvPr id="31" name="TextBox 31"/>
          <p:cNvSpPr txBox="1"/>
          <p:nvPr/>
        </p:nvSpPr>
        <p:spPr>
          <a:xfrm>
            <a:off x="5059357" y="5452056"/>
            <a:ext cx="5090106" cy="630556"/>
          </a:xfrm>
          <a:prstGeom prst="rect">
            <a:avLst/>
          </a:prstGeom>
        </p:spPr>
        <p:txBody>
          <a:bodyPr lIns="0" tIns="0" rIns="0" bIns="0" rtlCol="0" anchor="t">
            <a:spAutoFit/>
          </a:bodyPr>
          <a:lstStyle/>
          <a:p>
            <a:pPr algn="ctr">
              <a:lnSpc>
                <a:spcPts val="4619"/>
              </a:lnSpc>
              <a:spcBef>
                <a:spcPct val="0"/>
              </a:spcBef>
            </a:pPr>
            <a:r>
              <a:rPr lang="en-US" sz="3299" u="sng">
                <a:solidFill>
                  <a:srgbClr val="5CE1E6"/>
                </a:solidFill>
                <a:latin typeface="Times New Roman Bold Italics"/>
                <a:ea typeface="Times New Roman Bold Italics"/>
                <a:cs typeface="Times New Roman Bold Italics"/>
                <a:sym typeface="Times New Roman Bold Italics"/>
              </a:rPr>
              <a:t>a - La radioactivité α :</a:t>
            </a:r>
          </a:p>
        </p:txBody>
      </p:sp>
      <p:sp>
        <p:nvSpPr>
          <p:cNvPr id="32" name="TextBox 32"/>
          <p:cNvSpPr txBox="1"/>
          <p:nvPr/>
        </p:nvSpPr>
        <p:spPr>
          <a:xfrm>
            <a:off x="1628891" y="6196912"/>
            <a:ext cx="15171559" cy="1210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      La radioactivité α une transformation naturelle et spontanée d’un noyau         instable en un noyau </a:t>
            </a:r>
          </a:p>
          <a:p>
            <a:pPr algn="l">
              <a:lnSpc>
                <a:spcPts val="3051"/>
              </a:lnSpc>
            </a:pPr>
            <a:r>
              <a:rPr lang="en-US" sz="2799">
                <a:solidFill>
                  <a:srgbClr val="FFFFFF"/>
                </a:solidFill>
                <a:latin typeface="Times New Roman Bold"/>
                <a:ea typeface="Times New Roman Bold"/>
                <a:cs typeface="Times New Roman Bold"/>
                <a:sym typeface="Times New Roman Bold"/>
              </a:rPr>
              <a:t> plus  stable avec émission d’un noyau d’Hélium </a:t>
            </a:r>
          </a:p>
          <a:p>
            <a:pPr algn="l">
              <a:lnSpc>
                <a:spcPts val="3051"/>
              </a:lnSpc>
            </a:pPr>
            <a:endParaRPr lang="en-US" sz="2799">
              <a:solidFill>
                <a:srgbClr val="FFFFFF"/>
              </a:solidFill>
              <a:latin typeface="Times New Roman Bold"/>
              <a:ea typeface="Times New Roman Bold"/>
              <a:cs typeface="Times New Roman Bold"/>
              <a:sym typeface="Times New Roman Bold"/>
            </a:endParaRPr>
          </a:p>
        </p:txBody>
      </p:sp>
      <p:sp>
        <p:nvSpPr>
          <p:cNvPr id="33" name="TextBox 33"/>
          <p:cNvSpPr txBox="1"/>
          <p:nvPr/>
        </p:nvSpPr>
        <p:spPr>
          <a:xfrm>
            <a:off x="2357768" y="7398078"/>
            <a:ext cx="4709985" cy="448691"/>
          </a:xfrm>
          <a:prstGeom prst="rect">
            <a:avLst/>
          </a:prstGeom>
        </p:spPr>
        <p:txBody>
          <a:bodyPr lIns="0" tIns="0" rIns="0" bIns="0" rtlCol="0" anchor="t">
            <a:spAutoFit/>
          </a:bodyPr>
          <a:lstStyle/>
          <a:p>
            <a:pPr algn="l">
              <a:lnSpc>
                <a:spcPts val="3051"/>
              </a:lnSpc>
            </a:pPr>
            <a:r>
              <a:rPr lang="en-US" sz="2799" u="sng">
                <a:solidFill>
                  <a:srgbClr val="FFFFFF"/>
                </a:solidFill>
                <a:latin typeface="Times New Roman Bold"/>
                <a:ea typeface="Times New Roman Bold"/>
                <a:cs typeface="Times New Roman Bold"/>
                <a:sym typeface="Times New Roman Bold"/>
              </a:rPr>
              <a:t>l’équation de désintégration α  :</a:t>
            </a:r>
          </a:p>
        </p:txBody>
      </p:sp>
      <p:sp>
        <p:nvSpPr>
          <p:cNvPr id="34" name="TextBox 34"/>
          <p:cNvSpPr txBox="1"/>
          <p:nvPr/>
        </p:nvSpPr>
        <p:spPr>
          <a:xfrm>
            <a:off x="3404144" y="8264945"/>
            <a:ext cx="1655213" cy="480059"/>
          </a:xfrm>
          <a:prstGeom prst="rect">
            <a:avLst/>
          </a:prstGeom>
        </p:spPr>
        <p:txBody>
          <a:bodyPr lIns="0" tIns="0" rIns="0" bIns="0" rtlCol="0" anchor="t">
            <a:spAutoFit/>
          </a:bodyPr>
          <a:lstStyle/>
          <a:p>
            <a:pPr algn="l">
              <a:lnSpc>
                <a:spcPts val="3269"/>
              </a:lnSpc>
            </a:pPr>
            <a:r>
              <a:rPr lang="en-US" sz="2999" u="sng">
                <a:solidFill>
                  <a:srgbClr val="FFDE59"/>
                </a:solidFill>
                <a:latin typeface="Times New Roman Bold Italics"/>
                <a:ea typeface="Times New Roman Bold Italics"/>
                <a:cs typeface="Times New Roman Bold Italics"/>
                <a:sym typeface="Times New Roman Bold Italics"/>
              </a:rPr>
              <a:t>Exemples</a:t>
            </a:r>
          </a:p>
        </p:txBody>
      </p:sp>
      <p:sp>
        <p:nvSpPr>
          <p:cNvPr id="35" name="TextBox 35"/>
          <p:cNvSpPr txBox="1"/>
          <p:nvPr/>
        </p:nvSpPr>
        <p:spPr>
          <a:xfrm>
            <a:off x="3675851" y="4680531"/>
            <a:ext cx="8427988" cy="630556"/>
          </a:xfrm>
          <a:prstGeom prst="rect">
            <a:avLst/>
          </a:prstGeom>
        </p:spPr>
        <p:txBody>
          <a:bodyPr lIns="0" tIns="0" rIns="0" bIns="0" rtlCol="0" anchor="t">
            <a:spAutoFit/>
          </a:bodyPr>
          <a:lstStyle/>
          <a:p>
            <a:pPr algn="ctr">
              <a:lnSpc>
                <a:spcPts val="4619"/>
              </a:lnSpc>
              <a:spcBef>
                <a:spcPct val="0"/>
              </a:spcBef>
            </a:pPr>
            <a:r>
              <a:rPr lang="en-US" sz="3299" u="sng">
                <a:solidFill>
                  <a:srgbClr val="A5E800"/>
                </a:solidFill>
                <a:latin typeface="Times New Roman Bold Italics"/>
                <a:ea typeface="Times New Roman Bold Italics"/>
                <a:cs typeface="Times New Roman Bold Italics"/>
                <a:sym typeface="Times New Roman Bold Italics"/>
              </a:rPr>
              <a:t>2 - Les différents types d’émissions radioactives :</a:t>
            </a:r>
          </a:p>
        </p:txBody>
      </p:sp>
      <p:sp>
        <p:nvSpPr>
          <p:cNvPr id="36" name="Freeform 36"/>
          <p:cNvSpPr/>
          <p:nvPr/>
        </p:nvSpPr>
        <p:spPr>
          <a:xfrm rot="-5527726">
            <a:off x="-1910983" y="-2107466"/>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602028" y="-2063747"/>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750201" y="-287396"/>
            <a:ext cx="1060889" cy="1845024"/>
          </a:xfrm>
          <a:custGeom>
            <a:avLst/>
            <a:gdLst/>
            <a:ahLst/>
            <a:cxnLst/>
            <a:rect l="l" t="t" r="r" b="b"/>
            <a:pathLst>
              <a:path w="1060889" h="1845024">
                <a:moveTo>
                  <a:pt x="1060889" y="0"/>
                </a:moveTo>
                <a:lnTo>
                  <a:pt x="0" y="0"/>
                </a:lnTo>
                <a:lnTo>
                  <a:pt x="0" y="1845024"/>
                </a:lnTo>
                <a:lnTo>
                  <a:pt x="1060889" y="1845024"/>
                </a:lnTo>
                <a:lnTo>
                  <a:pt x="1060889"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165749" y="8181585"/>
            <a:ext cx="3722174" cy="3745965"/>
          </a:xfrm>
          <a:custGeom>
            <a:avLst/>
            <a:gdLst/>
            <a:ahLst/>
            <a:cxnLst/>
            <a:rect l="l" t="t" r="r" b="b"/>
            <a:pathLst>
              <a:path w="3722174" h="3745965">
                <a:moveTo>
                  <a:pt x="0" y="0"/>
                </a:moveTo>
                <a:lnTo>
                  <a:pt x="3722173" y="0"/>
                </a:lnTo>
                <a:lnTo>
                  <a:pt x="3722173" y="3745965"/>
                </a:lnTo>
                <a:lnTo>
                  <a:pt x="0" y="3745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567034" y="903752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191015" y="0"/>
            <a:ext cx="1314044" cy="1141958"/>
          </a:xfrm>
          <a:custGeom>
            <a:avLst/>
            <a:gdLst/>
            <a:ahLst/>
            <a:cxnLst/>
            <a:rect l="l" t="t" r="r" b="b"/>
            <a:pathLst>
              <a:path w="1314044" h="1141958">
                <a:moveTo>
                  <a:pt x="0" y="0"/>
                </a:moveTo>
                <a:lnTo>
                  <a:pt x="1314044" y="0"/>
                </a:lnTo>
                <a:lnTo>
                  <a:pt x="1314044" y="1141958"/>
                </a:lnTo>
                <a:lnTo>
                  <a:pt x="0" y="114195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1947242" y="5039527"/>
            <a:ext cx="382029" cy="296594"/>
          </a:xfrm>
          <a:custGeom>
            <a:avLst/>
            <a:gdLst/>
            <a:ahLst/>
            <a:cxnLst/>
            <a:rect l="l" t="t" r="r" b="b"/>
            <a:pathLst>
              <a:path w="382029" h="296594">
                <a:moveTo>
                  <a:pt x="0" y="0"/>
                </a:moveTo>
                <a:lnTo>
                  <a:pt x="382030" y="0"/>
                </a:lnTo>
                <a:lnTo>
                  <a:pt x="382030" y="296594"/>
                </a:lnTo>
                <a:lnTo>
                  <a:pt x="0" y="29659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0" name="Freeform 10"/>
          <p:cNvSpPr/>
          <p:nvPr/>
        </p:nvSpPr>
        <p:spPr>
          <a:xfrm>
            <a:off x="1998705" y="1302738"/>
            <a:ext cx="382029" cy="296594"/>
          </a:xfrm>
          <a:custGeom>
            <a:avLst/>
            <a:gdLst/>
            <a:ahLst/>
            <a:cxnLst/>
            <a:rect l="l" t="t" r="r" b="b"/>
            <a:pathLst>
              <a:path w="382029" h="296594">
                <a:moveTo>
                  <a:pt x="0" y="0"/>
                </a:moveTo>
                <a:lnTo>
                  <a:pt x="382029" y="0"/>
                </a:lnTo>
                <a:lnTo>
                  <a:pt x="382029" y="296594"/>
                </a:lnTo>
                <a:lnTo>
                  <a:pt x="0" y="29659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5611649" y="1715438"/>
            <a:ext cx="356444" cy="342465"/>
          </a:xfrm>
          <a:custGeom>
            <a:avLst/>
            <a:gdLst/>
            <a:ahLst/>
            <a:cxnLst/>
            <a:rect l="l" t="t" r="r" b="b"/>
            <a:pathLst>
              <a:path w="356444" h="342465">
                <a:moveTo>
                  <a:pt x="0" y="0"/>
                </a:moveTo>
                <a:lnTo>
                  <a:pt x="356444" y="0"/>
                </a:lnTo>
                <a:lnTo>
                  <a:pt x="356444" y="342465"/>
                </a:lnTo>
                <a:lnTo>
                  <a:pt x="0" y="342465"/>
                </a:lnTo>
                <a:lnTo>
                  <a:pt x="0" y="0"/>
                </a:lnTo>
                <a:close/>
              </a:path>
            </a:pathLst>
          </a:custGeom>
          <a:blipFill>
            <a:blip r:embed="rId10"/>
            <a:stretch>
              <a:fillRect/>
            </a:stretch>
          </a:blipFill>
        </p:spPr>
      </p:sp>
      <p:sp>
        <p:nvSpPr>
          <p:cNvPr id="12" name="Freeform 12"/>
          <p:cNvSpPr/>
          <p:nvPr/>
        </p:nvSpPr>
        <p:spPr>
          <a:xfrm>
            <a:off x="10270719" y="1715438"/>
            <a:ext cx="545994" cy="356716"/>
          </a:xfrm>
          <a:custGeom>
            <a:avLst/>
            <a:gdLst/>
            <a:ahLst/>
            <a:cxnLst/>
            <a:rect l="l" t="t" r="r" b="b"/>
            <a:pathLst>
              <a:path w="545994" h="356716">
                <a:moveTo>
                  <a:pt x="0" y="0"/>
                </a:moveTo>
                <a:lnTo>
                  <a:pt x="545994" y="0"/>
                </a:lnTo>
                <a:lnTo>
                  <a:pt x="545994" y="356716"/>
                </a:lnTo>
                <a:lnTo>
                  <a:pt x="0" y="356716"/>
                </a:lnTo>
                <a:lnTo>
                  <a:pt x="0" y="0"/>
                </a:lnTo>
                <a:close/>
              </a:path>
            </a:pathLst>
          </a:custGeom>
          <a:blipFill>
            <a:blip r:embed="rId11"/>
            <a:stretch>
              <a:fillRect/>
            </a:stretch>
          </a:blipFill>
        </p:spPr>
      </p:sp>
      <p:sp>
        <p:nvSpPr>
          <p:cNvPr id="13" name="Freeform 13"/>
          <p:cNvSpPr/>
          <p:nvPr/>
        </p:nvSpPr>
        <p:spPr>
          <a:xfrm>
            <a:off x="3583402" y="2076159"/>
            <a:ext cx="425377" cy="408695"/>
          </a:xfrm>
          <a:custGeom>
            <a:avLst/>
            <a:gdLst/>
            <a:ahLst/>
            <a:cxnLst/>
            <a:rect l="l" t="t" r="r" b="b"/>
            <a:pathLst>
              <a:path w="425377" h="408695">
                <a:moveTo>
                  <a:pt x="0" y="0"/>
                </a:moveTo>
                <a:lnTo>
                  <a:pt x="425377" y="0"/>
                </a:lnTo>
                <a:lnTo>
                  <a:pt x="425377" y="408695"/>
                </a:lnTo>
                <a:lnTo>
                  <a:pt x="0" y="408695"/>
                </a:lnTo>
                <a:lnTo>
                  <a:pt x="0" y="0"/>
                </a:lnTo>
                <a:close/>
              </a:path>
            </a:pathLst>
          </a:custGeom>
          <a:blipFill>
            <a:blip r:embed="rId12"/>
            <a:stretch>
              <a:fillRect/>
            </a:stretch>
          </a:blipFill>
        </p:spPr>
      </p:sp>
      <p:sp>
        <p:nvSpPr>
          <p:cNvPr id="14" name="Freeform 14"/>
          <p:cNvSpPr/>
          <p:nvPr/>
        </p:nvSpPr>
        <p:spPr>
          <a:xfrm>
            <a:off x="7469870" y="2768273"/>
            <a:ext cx="2842494" cy="603618"/>
          </a:xfrm>
          <a:custGeom>
            <a:avLst/>
            <a:gdLst/>
            <a:ahLst/>
            <a:cxnLst/>
            <a:rect l="l" t="t" r="r" b="b"/>
            <a:pathLst>
              <a:path w="2842494" h="603618">
                <a:moveTo>
                  <a:pt x="0" y="0"/>
                </a:moveTo>
                <a:lnTo>
                  <a:pt x="2842494" y="0"/>
                </a:lnTo>
                <a:lnTo>
                  <a:pt x="2842494" y="603619"/>
                </a:lnTo>
                <a:lnTo>
                  <a:pt x="0" y="603619"/>
                </a:lnTo>
                <a:lnTo>
                  <a:pt x="0" y="0"/>
                </a:lnTo>
                <a:close/>
              </a:path>
            </a:pathLst>
          </a:custGeom>
          <a:blipFill>
            <a:blip r:embed="rId13"/>
            <a:stretch>
              <a:fillRect/>
            </a:stretch>
          </a:blipFill>
        </p:spPr>
      </p:sp>
      <p:sp>
        <p:nvSpPr>
          <p:cNvPr id="15" name="Freeform 15"/>
          <p:cNvSpPr/>
          <p:nvPr/>
        </p:nvSpPr>
        <p:spPr>
          <a:xfrm>
            <a:off x="9413955" y="3655311"/>
            <a:ext cx="2997439" cy="468182"/>
          </a:xfrm>
          <a:custGeom>
            <a:avLst/>
            <a:gdLst/>
            <a:ahLst/>
            <a:cxnLst/>
            <a:rect l="l" t="t" r="r" b="b"/>
            <a:pathLst>
              <a:path w="2997439" h="468182">
                <a:moveTo>
                  <a:pt x="0" y="0"/>
                </a:moveTo>
                <a:lnTo>
                  <a:pt x="2997438" y="0"/>
                </a:lnTo>
                <a:lnTo>
                  <a:pt x="2997438" y="468182"/>
                </a:lnTo>
                <a:lnTo>
                  <a:pt x="0" y="468182"/>
                </a:lnTo>
                <a:lnTo>
                  <a:pt x="0" y="0"/>
                </a:lnTo>
                <a:close/>
              </a:path>
            </a:pathLst>
          </a:custGeom>
          <a:blipFill>
            <a:blip r:embed="rId14"/>
            <a:stretch>
              <a:fillRect b="-88302"/>
            </a:stretch>
          </a:blipFill>
        </p:spPr>
      </p:sp>
      <p:sp>
        <p:nvSpPr>
          <p:cNvPr id="16" name="Freeform 16"/>
          <p:cNvSpPr/>
          <p:nvPr/>
        </p:nvSpPr>
        <p:spPr>
          <a:xfrm>
            <a:off x="5387623" y="3655311"/>
            <a:ext cx="2933302" cy="468182"/>
          </a:xfrm>
          <a:custGeom>
            <a:avLst/>
            <a:gdLst/>
            <a:ahLst/>
            <a:cxnLst/>
            <a:rect l="l" t="t" r="r" b="b"/>
            <a:pathLst>
              <a:path w="2933302" h="468182">
                <a:moveTo>
                  <a:pt x="0" y="0"/>
                </a:moveTo>
                <a:lnTo>
                  <a:pt x="2933302" y="0"/>
                </a:lnTo>
                <a:lnTo>
                  <a:pt x="2933302" y="468182"/>
                </a:lnTo>
                <a:lnTo>
                  <a:pt x="0" y="468182"/>
                </a:lnTo>
                <a:lnTo>
                  <a:pt x="0" y="0"/>
                </a:lnTo>
                <a:close/>
              </a:path>
            </a:pathLst>
          </a:custGeom>
          <a:blipFill>
            <a:blip r:embed="rId15"/>
            <a:stretch>
              <a:fillRect/>
            </a:stretch>
          </a:blipFill>
        </p:spPr>
      </p:sp>
      <p:sp>
        <p:nvSpPr>
          <p:cNvPr id="17" name="Freeform 17"/>
          <p:cNvSpPr/>
          <p:nvPr/>
        </p:nvSpPr>
        <p:spPr>
          <a:xfrm>
            <a:off x="3502470" y="5765596"/>
            <a:ext cx="506308" cy="427743"/>
          </a:xfrm>
          <a:custGeom>
            <a:avLst/>
            <a:gdLst/>
            <a:ahLst/>
            <a:cxnLst/>
            <a:rect l="l" t="t" r="r" b="b"/>
            <a:pathLst>
              <a:path w="506308" h="427743">
                <a:moveTo>
                  <a:pt x="0" y="0"/>
                </a:moveTo>
                <a:lnTo>
                  <a:pt x="506309" y="0"/>
                </a:lnTo>
                <a:lnTo>
                  <a:pt x="506309" y="427743"/>
                </a:lnTo>
                <a:lnTo>
                  <a:pt x="0" y="427743"/>
                </a:lnTo>
                <a:lnTo>
                  <a:pt x="0" y="0"/>
                </a:lnTo>
                <a:close/>
              </a:path>
            </a:pathLst>
          </a:custGeom>
          <a:blipFill>
            <a:blip r:embed="rId16"/>
            <a:stretch>
              <a:fillRect/>
            </a:stretch>
          </a:blipFill>
        </p:spPr>
      </p:sp>
      <p:sp>
        <p:nvSpPr>
          <p:cNvPr id="18" name="Freeform 18"/>
          <p:cNvSpPr/>
          <p:nvPr/>
        </p:nvSpPr>
        <p:spPr>
          <a:xfrm>
            <a:off x="5572229" y="5412112"/>
            <a:ext cx="395863" cy="380339"/>
          </a:xfrm>
          <a:custGeom>
            <a:avLst/>
            <a:gdLst/>
            <a:ahLst/>
            <a:cxnLst/>
            <a:rect l="l" t="t" r="r" b="b"/>
            <a:pathLst>
              <a:path w="395863" h="380339">
                <a:moveTo>
                  <a:pt x="0" y="0"/>
                </a:moveTo>
                <a:lnTo>
                  <a:pt x="395864" y="0"/>
                </a:lnTo>
                <a:lnTo>
                  <a:pt x="395864" y="380339"/>
                </a:lnTo>
                <a:lnTo>
                  <a:pt x="0" y="380339"/>
                </a:lnTo>
                <a:lnTo>
                  <a:pt x="0" y="0"/>
                </a:lnTo>
                <a:close/>
              </a:path>
            </a:pathLst>
          </a:custGeom>
          <a:blipFill>
            <a:blip r:embed="rId17"/>
            <a:stretch>
              <a:fillRect/>
            </a:stretch>
          </a:blipFill>
        </p:spPr>
      </p:sp>
      <p:sp>
        <p:nvSpPr>
          <p:cNvPr id="19" name="Freeform 19"/>
          <p:cNvSpPr/>
          <p:nvPr/>
        </p:nvSpPr>
        <p:spPr>
          <a:xfrm>
            <a:off x="10197643" y="5412112"/>
            <a:ext cx="581206" cy="406844"/>
          </a:xfrm>
          <a:custGeom>
            <a:avLst/>
            <a:gdLst/>
            <a:ahLst/>
            <a:cxnLst/>
            <a:rect l="l" t="t" r="r" b="b"/>
            <a:pathLst>
              <a:path w="581206" h="406844">
                <a:moveTo>
                  <a:pt x="0" y="0"/>
                </a:moveTo>
                <a:lnTo>
                  <a:pt x="581206" y="0"/>
                </a:lnTo>
                <a:lnTo>
                  <a:pt x="581206" y="406844"/>
                </a:lnTo>
                <a:lnTo>
                  <a:pt x="0" y="406844"/>
                </a:lnTo>
                <a:lnTo>
                  <a:pt x="0" y="0"/>
                </a:lnTo>
                <a:close/>
              </a:path>
            </a:pathLst>
          </a:custGeom>
          <a:blipFill>
            <a:blip r:embed="rId18"/>
            <a:stretch>
              <a:fillRect/>
            </a:stretch>
          </a:blipFill>
        </p:spPr>
      </p:sp>
      <p:sp>
        <p:nvSpPr>
          <p:cNvPr id="20" name="Freeform 20"/>
          <p:cNvSpPr/>
          <p:nvPr/>
        </p:nvSpPr>
        <p:spPr>
          <a:xfrm>
            <a:off x="7678917" y="6520119"/>
            <a:ext cx="2794838" cy="577880"/>
          </a:xfrm>
          <a:custGeom>
            <a:avLst/>
            <a:gdLst/>
            <a:ahLst/>
            <a:cxnLst/>
            <a:rect l="l" t="t" r="r" b="b"/>
            <a:pathLst>
              <a:path w="2794838" h="577880">
                <a:moveTo>
                  <a:pt x="0" y="0"/>
                </a:moveTo>
                <a:lnTo>
                  <a:pt x="2794839" y="0"/>
                </a:lnTo>
                <a:lnTo>
                  <a:pt x="2794839" y="577880"/>
                </a:lnTo>
                <a:lnTo>
                  <a:pt x="0" y="577880"/>
                </a:lnTo>
                <a:lnTo>
                  <a:pt x="0" y="0"/>
                </a:lnTo>
                <a:close/>
              </a:path>
            </a:pathLst>
          </a:custGeom>
          <a:blipFill>
            <a:blip r:embed="rId19"/>
            <a:stretch>
              <a:fillRect/>
            </a:stretch>
          </a:blipFill>
        </p:spPr>
      </p:sp>
      <p:sp>
        <p:nvSpPr>
          <p:cNvPr id="21" name="Freeform 21"/>
          <p:cNvSpPr/>
          <p:nvPr/>
        </p:nvSpPr>
        <p:spPr>
          <a:xfrm>
            <a:off x="8740655" y="7697298"/>
            <a:ext cx="3495181" cy="463329"/>
          </a:xfrm>
          <a:custGeom>
            <a:avLst/>
            <a:gdLst/>
            <a:ahLst/>
            <a:cxnLst/>
            <a:rect l="l" t="t" r="r" b="b"/>
            <a:pathLst>
              <a:path w="3495181" h="463329">
                <a:moveTo>
                  <a:pt x="0" y="0"/>
                </a:moveTo>
                <a:lnTo>
                  <a:pt x="3495181" y="0"/>
                </a:lnTo>
                <a:lnTo>
                  <a:pt x="3495181" y="463329"/>
                </a:lnTo>
                <a:lnTo>
                  <a:pt x="0" y="463329"/>
                </a:lnTo>
                <a:lnTo>
                  <a:pt x="0" y="0"/>
                </a:lnTo>
                <a:close/>
              </a:path>
            </a:pathLst>
          </a:custGeom>
          <a:blipFill>
            <a:blip r:embed="rId20"/>
            <a:stretch>
              <a:fillRect r="-2751" b="-37774"/>
            </a:stretch>
          </a:blipFill>
        </p:spPr>
      </p:sp>
      <p:sp>
        <p:nvSpPr>
          <p:cNvPr id="22" name="Freeform 22"/>
          <p:cNvSpPr/>
          <p:nvPr/>
        </p:nvSpPr>
        <p:spPr>
          <a:xfrm>
            <a:off x="5500815" y="7711565"/>
            <a:ext cx="2820111" cy="449062"/>
          </a:xfrm>
          <a:custGeom>
            <a:avLst/>
            <a:gdLst/>
            <a:ahLst/>
            <a:cxnLst/>
            <a:rect l="l" t="t" r="r" b="b"/>
            <a:pathLst>
              <a:path w="2820111" h="449062">
                <a:moveTo>
                  <a:pt x="0" y="0"/>
                </a:moveTo>
                <a:lnTo>
                  <a:pt x="2820110" y="0"/>
                </a:lnTo>
                <a:lnTo>
                  <a:pt x="2820110" y="449062"/>
                </a:lnTo>
                <a:lnTo>
                  <a:pt x="0" y="449062"/>
                </a:lnTo>
                <a:lnTo>
                  <a:pt x="0" y="0"/>
                </a:lnTo>
                <a:close/>
              </a:path>
            </a:pathLst>
          </a:custGeom>
          <a:blipFill>
            <a:blip r:embed="rId21"/>
            <a:stretch>
              <a:fillRect/>
            </a:stretch>
          </a:blipFill>
        </p:spPr>
      </p:sp>
      <p:sp>
        <p:nvSpPr>
          <p:cNvPr id="23" name="TextBox 23"/>
          <p:cNvSpPr txBox="1"/>
          <p:nvPr/>
        </p:nvSpPr>
        <p:spPr>
          <a:xfrm>
            <a:off x="2138257" y="1274163"/>
            <a:ext cx="13876159" cy="1210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     </a:t>
            </a:r>
            <a:r>
              <a:rPr lang="en-US" sz="2799">
                <a:solidFill>
                  <a:srgbClr val="B6F61A"/>
                </a:solidFill>
                <a:latin typeface="Times New Roman Bold"/>
                <a:ea typeface="Times New Roman Bold"/>
                <a:cs typeface="Times New Roman Bold"/>
                <a:sym typeface="Times New Roman Bold"/>
              </a:rPr>
              <a:t>La radioactivité  β-</a:t>
            </a:r>
            <a:r>
              <a:rPr lang="en-US" sz="2799">
                <a:solidFill>
                  <a:srgbClr val="FFFFFF"/>
                </a:solidFill>
                <a:latin typeface="Times New Roman Bold"/>
                <a:ea typeface="Times New Roman Bold"/>
                <a:cs typeface="Times New Roman Bold"/>
                <a:sym typeface="Times New Roman Bold"/>
              </a:rPr>
              <a:t> est une désintégration nucléaire naturelle, spontanée au cours de laquelle un noyau père       transforme en un noyau fils          plus stable avec émission d'un électron         appelé particule plus stable  β-</a:t>
            </a:r>
          </a:p>
        </p:txBody>
      </p:sp>
      <p:sp>
        <p:nvSpPr>
          <p:cNvPr id="24" name="TextBox 24"/>
          <p:cNvSpPr txBox="1"/>
          <p:nvPr/>
        </p:nvSpPr>
        <p:spPr>
          <a:xfrm>
            <a:off x="2138257" y="4982649"/>
            <a:ext cx="13876159" cy="1210691"/>
          </a:xfrm>
          <a:prstGeom prst="rect">
            <a:avLst/>
          </a:prstGeom>
        </p:spPr>
        <p:txBody>
          <a:bodyPr lIns="0" tIns="0" rIns="0" bIns="0" rtlCol="0" anchor="t">
            <a:spAutoFit/>
          </a:bodyPr>
          <a:lstStyle/>
          <a:p>
            <a:pPr algn="l">
              <a:lnSpc>
                <a:spcPts val="3051"/>
              </a:lnSpc>
            </a:pPr>
            <a:r>
              <a:rPr lang="en-US" sz="2799">
                <a:solidFill>
                  <a:srgbClr val="FFFFFF"/>
                </a:solidFill>
                <a:latin typeface="Times New Roman Bold"/>
                <a:ea typeface="Times New Roman Bold"/>
                <a:cs typeface="Times New Roman Bold"/>
                <a:sym typeface="Times New Roman Bold"/>
              </a:rPr>
              <a:t>     </a:t>
            </a:r>
            <a:r>
              <a:rPr lang="en-US" sz="2799">
                <a:solidFill>
                  <a:srgbClr val="B6F61A"/>
                </a:solidFill>
                <a:latin typeface="Times New Roman Bold"/>
                <a:ea typeface="Times New Roman Bold"/>
                <a:cs typeface="Times New Roman Bold"/>
                <a:sym typeface="Times New Roman Bold"/>
              </a:rPr>
              <a:t>La radioactivité  β+ </a:t>
            </a:r>
            <a:r>
              <a:rPr lang="en-US" sz="2799">
                <a:solidFill>
                  <a:srgbClr val="FFFFFF"/>
                </a:solidFill>
                <a:latin typeface="Times New Roman Bold"/>
                <a:ea typeface="Times New Roman Bold"/>
                <a:cs typeface="Times New Roman Bold"/>
                <a:sym typeface="Times New Roman Bold"/>
              </a:rPr>
              <a:t> est une désintégration nucléaire naturelle, spontanée au cours de laquelle un noyau père       transforme en un noyau fils          plus stable avec émission d'un électron         appelé particule plus stable  β+ </a:t>
            </a:r>
          </a:p>
        </p:txBody>
      </p:sp>
      <p:grpSp>
        <p:nvGrpSpPr>
          <p:cNvPr id="25" name="Group 25"/>
          <p:cNvGrpSpPr/>
          <p:nvPr/>
        </p:nvGrpSpPr>
        <p:grpSpPr>
          <a:xfrm>
            <a:off x="12921253" y="2472147"/>
            <a:ext cx="2877766" cy="1438883"/>
            <a:chOff x="0" y="0"/>
            <a:chExt cx="812800" cy="406400"/>
          </a:xfrm>
        </p:grpSpPr>
        <p:sp>
          <p:nvSpPr>
            <p:cNvPr id="26" name="Freeform 26"/>
            <p:cNvSpPr/>
            <p:nvPr/>
          </p:nvSpPr>
          <p:spPr>
            <a:xfrm>
              <a:off x="0" y="0"/>
              <a:ext cx="812800" cy="406400"/>
            </a:xfrm>
            <a:custGeom>
              <a:avLst/>
              <a:gdLst/>
              <a:ahLst/>
              <a:cxnLst/>
              <a:rect l="l" t="t" r="r" b="b"/>
              <a:pathLst>
                <a:path w="812800" h="406400">
                  <a:moveTo>
                    <a:pt x="609600" y="0"/>
                  </a:moveTo>
                  <a:cubicBezTo>
                    <a:pt x="721830" y="0"/>
                    <a:pt x="812800" y="90970"/>
                    <a:pt x="812800" y="203200"/>
                  </a:cubicBezTo>
                  <a:cubicBezTo>
                    <a:pt x="812800" y="315430"/>
                    <a:pt x="721830" y="406400"/>
                    <a:pt x="609600" y="406400"/>
                  </a:cubicBezTo>
                  <a:lnTo>
                    <a:pt x="203200" y="406400"/>
                  </a:lnTo>
                  <a:cubicBezTo>
                    <a:pt x="90970" y="406400"/>
                    <a:pt x="0" y="315430"/>
                    <a:pt x="0" y="203200"/>
                  </a:cubicBezTo>
                  <a:cubicBezTo>
                    <a:pt x="0" y="90970"/>
                    <a:pt x="90970" y="0"/>
                    <a:pt x="203200" y="0"/>
                  </a:cubicBezTo>
                  <a:lnTo>
                    <a:pt x="609600" y="0"/>
                  </a:lnTo>
                </a:path>
              </a:pathLst>
            </a:custGeom>
            <a:blipFill>
              <a:blip r:embed="rId22"/>
              <a:stretch>
                <a:fillRect t="-1194" r="-33094" b="-1714"/>
              </a:stretch>
            </a:blipFill>
          </p:spPr>
        </p:sp>
      </p:grpSp>
      <p:grpSp>
        <p:nvGrpSpPr>
          <p:cNvPr id="27" name="Group 27"/>
          <p:cNvGrpSpPr/>
          <p:nvPr/>
        </p:nvGrpSpPr>
        <p:grpSpPr>
          <a:xfrm>
            <a:off x="12760045" y="5792451"/>
            <a:ext cx="4246967" cy="2123483"/>
            <a:chOff x="0" y="0"/>
            <a:chExt cx="812800" cy="406400"/>
          </a:xfrm>
        </p:grpSpPr>
        <p:sp>
          <p:nvSpPr>
            <p:cNvPr id="28" name="Freeform 28"/>
            <p:cNvSpPr/>
            <p:nvPr/>
          </p:nvSpPr>
          <p:spPr>
            <a:xfrm>
              <a:off x="0" y="0"/>
              <a:ext cx="812800" cy="406400"/>
            </a:xfrm>
            <a:custGeom>
              <a:avLst/>
              <a:gdLst/>
              <a:ahLst/>
              <a:cxnLst/>
              <a:rect l="l" t="t" r="r" b="b"/>
              <a:pathLst>
                <a:path w="812800" h="406400">
                  <a:moveTo>
                    <a:pt x="609600" y="0"/>
                  </a:moveTo>
                  <a:cubicBezTo>
                    <a:pt x="721830" y="0"/>
                    <a:pt x="812800" y="90970"/>
                    <a:pt x="812800" y="203200"/>
                  </a:cubicBezTo>
                  <a:cubicBezTo>
                    <a:pt x="812800" y="315430"/>
                    <a:pt x="721830" y="406400"/>
                    <a:pt x="609600" y="406400"/>
                  </a:cubicBezTo>
                  <a:lnTo>
                    <a:pt x="203200" y="406400"/>
                  </a:lnTo>
                  <a:cubicBezTo>
                    <a:pt x="90970" y="406400"/>
                    <a:pt x="0" y="315430"/>
                    <a:pt x="0" y="203200"/>
                  </a:cubicBezTo>
                  <a:cubicBezTo>
                    <a:pt x="0" y="90970"/>
                    <a:pt x="90970" y="0"/>
                    <a:pt x="203200" y="0"/>
                  </a:cubicBezTo>
                  <a:lnTo>
                    <a:pt x="609600" y="0"/>
                  </a:lnTo>
                </a:path>
              </a:pathLst>
            </a:custGeom>
            <a:blipFill>
              <a:blip r:embed="rId23"/>
              <a:stretch>
                <a:fillRect t="-26126"/>
              </a:stretch>
            </a:blipFill>
          </p:spPr>
        </p:sp>
      </p:grpSp>
      <p:sp>
        <p:nvSpPr>
          <p:cNvPr id="29" name="TextBox 29"/>
          <p:cNvSpPr txBox="1"/>
          <p:nvPr/>
        </p:nvSpPr>
        <p:spPr>
          <a:xfrm>
            <a:off x="4836385" y="511402"/>
            <a:ext cx="5090106" cy="630556"/>
          </a:xfrm>
          <a:prstGeom prst="rect">
            <a:avLst/>
          </a:prstGeom>
        </p:spPr>
        <p:txBody>
          <a:bodyPr lIns="0" tIns="0" rIns="0" bIns="0" rtlCol="0" anchor="t">
            <a:spAutoFit/>
          </a:bodyPr>
          <a:lstStyle/>
          <a:p>
            <a:pPr algn="ctr">
              <a:lnSpc>
                <a:spcPts val="4619"/>
              </a:lnSpc>
              <a:spcBef>
                <a:spcPct val="0"/>
              </a:spcBef>
            </a:pPr>
            <a:r>
              <a:rPr lang="en-US" sz="3299" u="sng">
                <a:solidFill>
                  <a:srgbClr val="5CE1E6"/>
                </a:solidFill>
                <a:latin typeface="Times New Roman Bold Italics"/>
                <a:ea typeface="Times New Roman Bold Italics"/>
                <a:cs typeface="Times New Roman Bold Italics"/>
                <a:sym typeface="Times New Roman Bold Italics"/>
              </a:rPr>
              <a:t>b - La radioactivité β- :</a:t>
            </a:r>
          </a:p>
        </p:txBody>
      </p:sp>
      <p:sp>
        <p:nvSpPr>
          <p:cNvPr id="30" name="TextBox 30"/>
          <p:cNvSpPr txBox="1"/>
          <p:nvPr/>
        </p:nvSpPr>
        <p:spPr>
          <a:xfrm>
            <a:off x="2968484" y="3430971"/>
            <a:ext cx="1655213" cy="480059"/>
          </a:xfrm>
          <a:prstGeom prst="rect">
            <a:avLst/>
          </a:prstGeom>
        </p:spPr>
        <p:txBody>
          <a:bodyPr lIns="0" tIns="0" rIns="0" bIns="0" rtlCol="0" anchor="t">
            <a:spAutoFit/>
          </a:bodyPr>
          <a:lstStyle/>
          <a:p>
            <a:pPr algn="l">
              <a:lnSpc>
                <a:spcPts val="3269"/>
              </a:lnSpc>
            </a:pPr>
            <a:r>
              <a:rPr lang="en-US" sz="2999" u="sng">
                <a:solidFill>
                  <a:srgbClr val="FFDE59"/>
                </a:solidFill>
                <a:latin typeface="Times New Roman Bold Italics"/>
                <a:ea typeface="Times New Roman Bold Italics"/>
                <a:cs typeface="Times New Roman Bold Italics"/>
                <a:sym typeface="Times New Roman Bold Italics"/>
              </a:rPr>
              <a:t>Exemples</a:t>
            </a:r>
          </a:p>
        </p:txBody>
      </p:sp>
      <p:sp>
        <p:nvSpPr>
          <p:cNvPr id="31" name="TextBox 31"/>
          <p:cNvSpPr txBox="1"/>
          <p:nvPr/>
        </p:nvSpPr>
        <p:spPr>
          <a:xfrm>
            <a:off x="2189720" y="2821305"/>
            <a:ext cx="5191718" cy="448691"/>
          </a:xfrm>
          <a:prstGeom prst="rect">
            <a:avLst/>
          </a:prstGeom>
        </p:spPr>
        <p:txBody>
          <a:bodyPr lIns="0" tIns="0" rIns="0" bIns="0" rtlCol="0" anchor="t">
            <a:spAutoFit/>
          </a:bodyPr>
          <a:lstStyle/>
          <a:p>
            <a:pPr algn="l">
              <a:lnSpc>
                <a:spcPts val="3051"/>
              </a:lnSpc>
            </a:pPr>
            <a:r>
              <a:rPr lang="en-US" sz="2799" u="sng">
                <a:solidFill>
                  <a:srgbClr val="FFFFFF"/>
                </a:solidFill>
                <a:latin typeface="Times New Roman Bold"/>
                <a:ea typeface="Times New Roman Bold"/>
                <a:cs typeface="Times New Roman Bold"/>
                <a:sym typeface="Times New Roman Bold"/>
              </a:rPr>
              <a:t>l’équation de désintégration β-  :</a:t>
            </a:r>
          </a:p>
        </p:txBody>
      </p:sp>
      <p:sp>
        <p:nvSpPr>
          <p:cNvPr id="32" name="TextBox 32"/>
          <p:cNvSpPr txBox="1"/>
          <p:nvPr/>
        </p:nvSpPr>
        <p:spPr>
          <a:xfrm>
            <a:off x="4836385" y="4285418"/>
            <a:ext cx="5090106" cy="630556"/>
          </a:xfrm>
          <a:prstGeom prst="rect">
            <a:avLst/>
          </a:prstGeom>
        </p:spPr>
        <p:txBody>
          <a:bodyPr lIns="0" tIns="0" rIns="0" bIns="0" rtlCol="0" anchor="t">
            <a:spAutoFit/>
          </a:bodyPr>
          <a:lstStyle/>
          <a:p>
            <a:pPr algn="ctr">
              <a:lnSpc>
                <a:spcPts val="4619"/>
              </a:lnSpc>
              <a:spcBef>
                <a:spcPct val="0"/>
              </a:spcBef>
            </a:pPr>
            <a:r>
              <a:rPr lang="en-US" sz="3299" u="sng">
                <a:solidFill>
                  <a:srgbClr val="5CE1E6"/>
                </a:solidFill>
                <a:latin typeface="Times New Roman Bold Italics"/>
                <a:ea typeface="Times New Roman Bold Italics"/>
                <a:cs typeface="Times New Roman Bold Italics"/>
                <a:sym typeface="Times New Roman Bold Italics"/>
              </a:rPr>
              <a:t>c - La radioactivité β+  :</a:t>
            </a:r>
          </a:p>
        </p:txBody>
      </p:sp>
      <p:sp>
        <p:nvSpPr>
          <p:cNvPr id="33" name="TextBox 33"/>
          <p:cNvSpPr txBox="1"/>
          <p:nvPr/>
        </p:nvSpPr>
        <p:spPr>
          <a:xfrm>
            <a:off x="2278152" y="6570426"/>
            <a:ext cx="5191718" cy="448691"/>
          </a:xfrm>
          <a:prstGeom prst="rect">
            <a:avLst/>
          </a:prstGeom>
        </p:spPr>
        <p:txBody>
          <a:bodyPr lIns="0" tIns="0" rIns="0" bIns="0" rtlCol="0" anchor="t">
            <a:spAutoFit/>
          </a:bodyPr>
          <a:lstStyle/>
          <a:p>
            <a:pPr algn="l">
              <a:lnSpc>
                <a:spcPts val="3051"/>
              </a:lnSpc>
            </a:pPr>
            <a:r>
              <a:rPr lang="en-US" sz="2799" u="sng">
                <a:solidFill>
                  <a:srgbClr val="FFFFFF"/>
                </a:solidFill>
                <a:latin typeface="Times New Roman Bold"/>
                <a:ea typeface="Times New Roman Bold"/>
                <a:cs typeface="Times New Roman Bold"/>
                <a:sym typeface="Times New Roman Bold"/>
              </a:rPr>
              <a:t>l’équation de désintégration β+ :</a:t>
            </a:r>
          </a:p>
        </p:txBody>
      </p:sp>
      <p:sp>
        <p:nvSpPr>
          <p:cNvPr id="34" name="TextBox 34"/>
          <p:cNvSpPr txBox="1"/>
          <p:nvPr/>
        </p:nvSpPr>
        <p:spPr>
          <a:xfrm>
            <a:off x="3130366" y="7680568"/>
            <a:ext cx="1655213" cy="480059"/>
          </a:xfrm>
          <a:prstGeom prst="rect">
            <a:avLst/>
          </a:prstGeom>
        </p:spPr>
        <p:txBody>
          <a:bodyPr lIns="0" tIns="0" rIns="0" bIns="0" rtlCol="0" anchor="t">
            <a:spAutoFit/>
          </a:bodyPr>
          <a:lstStyle/>
          <a:p>
            <a:pPr algn="l">
              <a:lnSpc>
                <a:spcPts val="3269"/>
              </a:lnSpc>
            </a:pPr>
            <a:r>
              <a:rPr lang="en-US" sz="2999" u="sng">
                <a:solidFill>
                  <a:srgbClr val="FFDE59"/>
                </a:solidFill>
                <a:latin typeface="Times New Roman Bold Italics"/>
                <a:ea typeface="Times New Roman Bold Italics"/>
                <a:cs typeface="Times New Roman Bold Italics"/>
                <a:sym typeface="Times New Roman Bold Italics"/>
              </a:rPr>
              <a:t>Exemples</a:t>
            </a:r>
          </a:p>
        </p:txBody>
      </p:sp>
      <p:sp>
        <p:nvSpPr>
          <p:cNvPr id="35" name="Freeform 35"/>
          <p:cNvSpPr/>
          <p:nvPr/>
        </p:nvSpPr>
        <p:spPr>
          <a:xfrm rot="-5718092">
            <a:off x="-2105313" y="-2220141"/>
            <a:ext cx="4101281" cy="4127494"/>
          </a:xfrm>
          <a:custGeom>
            <a:avLst/>
            <a:gdLst/>
            <a:ahLst/>
            <a:cxnLst/>
            <a:rect l="l" t="t" r="r" b="b"/>
            <a:pathLst>
              <a:path w="4101281" h="4127494">
                <a:moveTo>
                  <a:pt x="0" y="0"/>
                </a:moveTo>
                <a:lnTo>
                  <a:pt x="4101280" y="0"/>
                </a:lnTo>
                <a:lnTo>
                  <a:pt x="4101280"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6142393" y="-2014380"/>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750201" y="-287396"/>
            <a:ext cx="1060889" cy="1845024"/>
          </a:xfrm>
          <a:custGeom>
            <a:avLst/>
            <a:gdLst/>
            <a:ahLst/>
            <a:cxnLst/>
            <a:rect l="l" t="t" r="r" b="b"/>
            <a:pathLst>
              <a:path w="1060889" h="1845024">
                <a:moveTo>
                  <a:pt x="1060889" y="0"/>
                </a:moveTo>
                <a:lnTo>
                  <a:pt x="0" y="0"/>
                </a:lnTo>
                <a:lnTo>
                  <a:pt x="0" y="1845024"/>
                </a:lnTo>
                <a:lnTo>
                  <a:pt x="1060889" y="1845024"/>
                </a:lnTo>
                <a:lnTo>
                  <a:pt x="1060889"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165749" y="8181585"/>
            <a:ext cx="3722174" cy="3745965"/>
          </a:xfrm>
          <a:custGeom>
            <a:avLst/>
            <a:gdLst/>
            <a:ahLst/>
            <a:cxnLst/>
            <a:rect l="l" t="t" r="r" b="b"/>
            <a:pathLst>
              <a:path w="3722174" h="3745965">
                <a:moveTo>
                  <a:pt x="0" y="0"/>
                </a:moveTo>
                <a:lnTo>
                  <a:pt x="3722173" y="0"/>
                </a:lnTo>
                <a:lnTo>
                  <a:pt x="3722173" y="3745965"/>
                </a:lnTo>
                <a:lnTo>
                  <a:pt x="0" y="3745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567034" y="903752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0" y="170416"/>
            <a:ext cx="1302956" cy="1132322"/>
          </a:xfrm>
          <a:custGeom>
            <a:avLst/>
            <a:gdLst/>
            <a:ahLst/>
            <a:cxnLst/>
            <a:rect l="l" t="t" r="r" b="b"/>
            <a:pathLst>
              <a:path w="1302956" h="1132322">
                <a:moveTo>
                  <a:pt x="0" y="0"/>
                </a:moveTo>
                <a:lnTo>
                  <a:pt x="1302956" y="0"/>
                </a:lnTo>
                <a:lnTo>
                  <a:pt x="1302956" y="1132322"/>
                </a:lnTo>
                <a:lnTo>
                  <a:pt x="0" y="113232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1998705" y="1302738"/>
            <a:ext cx="382029" cy="296594"/>
          </a:xfrm>
          <a:custGeom>
            <a:avLst/>
            <a:gdLst/>
            <a:ahLst/>
            <a:cxnLst/>
            <a:rect l="l" t="t" r="r" b="b"/>
            <a:pathLst>
              <a:path w="382029" h="296594">
                <a:moveTo>
                  <a:pt x="0" y="0"/>
                </a:moveTo>
                <a:lnTo>
                  <a:pt x="382029" y="0"/>
                </a:lnTo>
                <a:lnTo>
                  <a:pt x="382029" y="296594"/>
                </a:lnTo>
                <a:lnTo>
                  <a:pt x="0" y="29659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0" name="Freeform 10"/>
          <p:cNvSpPr/>
          <p:nvPr/>
        </p:nvSpPr>
        <p:spPr>
          <a:xfrm>
            <a:off x="13364941" y="2043444"/>
            <a:ext cx="595911" cy="489180"/>
          </a:xfrm>
          <a:custGeom>
            <a:avLst/>
            <a:gdLst/>
            <a:ahLst/>
            <a:cxnLst/>
            <a:rect l="l" t="t" r="r" b="b"/>
            <a:pathLst>
              <a:path w="595911" h="489180">
                <a:moveTo>
                  <a:pt x="0" y="0"/>
                </a:moveTo>
                <a:lnTo>
                  <a:pt x="595911" y="0"/>
                </a:lnTo>
                <a:lnTo>
                  <a:pt x="595911" y="489181"/>
                </a:lnTo>
                <a:lnTo>
                  <a:pt x="0" y="489181"/>
                </a:lnTo>
                <a:lnTo>
                  <a:pt x="0" y="0"/>
                </a:lnTo>
                <a:close/>
              </a:path>
            </a:pathLst>
          </a:custGeom>
          <a:blipFill>
            <a:blip r:embed="rId10"/>
            <a:stretch>
              <a:fillRect/>
            </a:stretch>
          </a:blipFill>
        </p:spPr>
      </p:sp>
      <p:sp>
        <p:nvSpPr>
          <p:cNvPr id="11" name="Freeform 11"/>
          <p:cNvSpPr/>
          <p:nvPr/>
        </p:nvSpPr>
        <p:spPr>
          <a:xfrm>
            <a:off x="16707513" y="2489327"/>
            <a:ext cx="534250" cy="568221"/>
          </a:xfrm>
          <a:custGeom>
            <a:avLst/>
            <a:gdLst/>
            <a:ahLst/>
            <a:cxnLst/>
            <a:rect l="l" t="t" r="r" b="b"/>
            <a:pathLst>
              <a:path w="534250" h="568221">
                <a:moveTo>
                  <a:pt x="0" y="0"/>
                </a:moveTo>
                <a:lnTo>
                  <a:pt x="534250" y="0"/>
                </a:lnTo>
                <a:lnTo>
                  <a:pt x="534250" y="568221"/>
                </a:lnTo>
                <a:lnTo>
                  <a:pt x="0" y="568221"/>
                </a:lnTo>
                <a:lnTo>
                  <a:pt x="0" y="0"/>
                </a:lnTo>
                <a:close/>
              </a:path>
            </a:pathLst>
          </a:custGeom>
          <a:blipFill>
            <a:blip r:embed="rId10"/>
            <a:stretch>
              <a:fillRect t="-4525" r="-35427"/>
            </a:stretch>
          </a:blipFill>
        </p:spPr>
      </p:sp>
      <p:sp>
        <p:nvSpPr>
          <p:cNvPr id="12" name="Freeform 12"/>
          <p:cNvSpPr/>
          <p:nvPr/>
        </p:nvSpPr>
        <p:spPr>
          <a:xfrm>
            <a:off x="8026604" y="3507198"/>
            <a:ext cx="3517499" cy="851458"/>
          </a:xfrm>
          <a:custGeom>
            <a:avLst/>
            <a:gdLst/>
            <a:ahLst/>
            <a:cxnLst/>
            <a:rect l="l" t="t" r="r" b="b"/>
            <a:pathLst>
              <a:path w="3517499" h="851458">
                <a:moveTo>
                  <a:pt x="0" y="0"/>
                </a:moveTo>
                <a:lnTo>
                  <a:pt x="3517499" y="0"/>
                </a:lnTo>
                <a:lnTo>
                  <a:pt x="3517499" y="851458"/>
                </a:lnTo>
                <a:lnTo>
                  <a:pt x="0" y="851458"/>
                </a:lnTo>
                <a:lnTo>
                  <a:pt x="0" y="0"/>
                </a:lnTo>
                <a:close/>
              </a:path>
            </a:pathLst>
          </a:custGeom>
          <a:blipFill>
            <a:blip r:embed="rId11"/>
            <a:stretch>
              <a:fillRect/>
            </a:stretch>
          </a:blipFill>
        </p:spPr>
      </p:sp>
      <p:sp>
        <p:nvSpPr>
          <p:cNvPr id="13" name="Freeform 13"/>
          <p:cNvSpPr/>
          <p:nvPr/>
        </p:nvSpPr>
        <p:spPr>
          <a:xfrm>
            <a:off x="6329146" y="4760131"/>
            <a:ext cx="2957265" cy="611848"/>
          </a:xfrm>
          <a:custGeom>
            <a:avLst/>
            <a:gdLst/>
            <a:ahLst/>
            <a:cxnLst/>
            <a:rect l="l" t="t" r="r" b="b"/>
            <a:pathLst>
              <a:path w="2957265" h="611848">
                <a:moveTo>
                  <a:pt x="0" y="0"/>
                </a:moveTo>
                <a:lnTo>
                  <a:pt x="2957265" y="0"/>
                </a:lnTo>
                <a:lnTo>
                  <a:pt x="2957265" y="611848"/>
                </a:lnTo>
                <a:lnTo>
                  <a:pt x="0" y="611848"/>
                </a:lnTo>
                <a:lnTo>
                  <a:pt x="0" y="0"/>
                </a:lnTo>
                <a:close/>
              </a:path>
            </a:pathLst>
          </a:custGeom>
          <a:blipFill>
            <a:blip r:embed="rId12"/>
            <a:stretch>
              <a:fillRect/>
            </a:stretch>
          </a:blipFill>
        </p:spPr>
      </p:sp>
      <p:sp>
        <p:nvSpPr>
          <p:cNvPr id="14" name="Freeform 14"/>
          <p:cNvSpPr/>
          <p:nvPr/>
        </p:nvSpPr>
        <p:spPr>
          <a:xfrm>
            <a:off x="4363695" y="5639335"/>
            <a:ext cx="10476845" cy="4131230"/>
          </a:xfrm>
          <a:custGeom>
            <a:avLst/>
            <a:gdLst/>
            <a:ahLst/>
            <a:cxnLst/>
            <a:rect l="l" t="t" r="r" b="b"/>
            <a:pathLst>
              <a:path w="10476845" h="4131230">
                <a:moveTo>
                  <a:pt x="0" y="0"/>
                </a:moveTo>
                <a:lnTo>
                  <a:pt x="10476845" y="0"/>
                </a:lnTo>
                <a:lnTo>
                  <a:pt x="10476845" y="4131230"/>
                </a:lnTo>
                <a:lnTo>
                  <a:pt x="0" y="4131230"/>
                </a:lnTo>
                <a:lnTo>
                  <a:pt x="0" y="0"/>
                </a:lnTo>
                <a:close/>
              </a:path>
            </a:pathLst>
          </a:custGeom>
          <a:blipFill>
            <a:blip r:embed="rId13"/>
            <a:stretch>
              <a:fillRect/>
            </a:stretch>
          </a:blipFill>
        </p:spPr>
      </p:sp>
      <p:sp>
        <p:nvSpPr>
          <p:cNvPr id="15" name="Freeform 15"/>
          <p:cNvSpPr/>
          <p:nvPr/>
        </p:nvSpPr>
        <p:spPr>
          <a:xfrm>
            <a:off x="4030008" y="5371979"/>
            <a:ext cx="2496930" cy="1077188"/>
          </a:xfrm>
          <a:custGeom>
            <a:avLst/>
            <a:gdLst/>
            <a:ahLst/>
            <a:cxnLst/>
            <a:rect l="l" t="t" r="r" b="b"/>
            <a:pathLst>
              <a:path w="2496930" h="1077188">
                <a:moveTo>
                  <a:pt x="0" y="0"/>
                </a:moveTo>
                <a:lnTo>
                  <a:pt x="2496930" y="0"/>
                </a:lnTo>
                <a:lnTo>
                  <a:pt x="2496930" y="1077187"/>
                </a:lnTo>
                <a:lnTo>
                  <a:pt x="0" y="1077187"/>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6" name="TextBox 16"/>
          <p:cNvSpPr txBox="1"/>
          <p:nvPr/>
        </p:nvSpPr>
        <p:spPr>
          <a:xfrm>
            <a:off x="4592545" y="501766"/>
            <a:ext cx="4693866" cy="630556"/>
          </a:xfrm>
          <a:prstGeom prst="rect">
            <a:avLst/>
          </a:prstGeom>
        </p:spPr>
        <p:txBody>
          <a:bodyPr lIns="0" tIns="0" rIns="0" bIns="0" rtlCol="0" anchor="t">
            <a:spAutoFit/>
          </a:bodyPr>
          <a:lstStyle/>
          <a:p>
            <a:pPr algn="ctr">
              <a:lnSpc>
                <a:spcPts val="4619"/>
              </a:lnSpc>
              <a:spcBef>
                <a:spcPct val="0"/>
              </a:spcBef>
            </a:pPr>
            <a:r>
              <a:rPr lang="en-US" sz="3299" u="sng">
                <a:solidFill>
                  <a:srgbClr val="5CE1E6"/>
                </a:solidFill>
                <a:latin typeface="Times New Roman Bold Italics"/>
                <a:ea typeface="Times New Roman Bold Italics"/>
                <a:cs typeface="Times New Roman Bold Italics"/>
                <a:sym typeface="Times New Roman Bold Italics"/>
              </a:rPr>
              <a:t>d - Le rayonnement ɣ :</a:t>
            </a:r>
          </a:p>
        </p:txBody>
      </p:sp>
      <p:sp>
        <p:nvSpPr>
          <p:cNvPr id="17" name="TextBox 17"/>
          <p:cNvSpPr txBox="1"/>
          <p:nvPr/>
        </p:nvSpPr>
        <p:spPr>
          <a:xfrm>
            <a:off x="2189720" y="1027547"/>
            <a:ext cx="14517793" cy="2905380"/>
          </a:xfrm>
          <a:prstGeom prst="rect">
            <a:avLst/>
          </a:prstGeom>
        </p:spPr>
        <p:txBody>
          <a:bodyPr lIns="0" tIns="0" rIns="0" bIns="0" rtlCol="0" anchor="t">
            <a:spAutoFit/>
          </a:bodyPr>
          <a:lstStyle/>
          <a:p>
            <a:pPr algn="l">
              <a:lnSpc>
                <a:spcPts val="3807"/>
              </a:lnSpc>
            </a:pPr>
            <a:r>
              <a:rPr lang="en-US" sz="2799">
                <a:solidFill>
                  <a:srgbClr val="FFFFFF"/>
                </a:solidFill>
                <a:latin typeface="Times New Roman Bold"/>
                <a:ea typeface="Times New Roman Bold"/>
                <a:cs typeface="Times New Roman Bold"/>
                <a:sym typeface="Times New Roman Bold"/>
              </a:rPr>
              <a:t>     La désintégration gamma est une désintégration nucléaire naturelle, spontanée qui accompagne les radioactivités β+ ,  β- et  α </a:t>
            </a:r>
          </a:p>
          <a:p>
            <a:pPr algn="l">
              <a:lnSpc>
                <a:spcPts val="3807"/>
              </a:lnSpc>
            </a:pPr>
            <a:r>
              <a:rPr lang="en-US" sz="2799">
                <a:solidFill>
                  <a:srgbClr val="FFFFFF"/>
                </a:solidFill>
                <a:latin typeface="Times New Roman Bold"/>
                <a:ea typeface="Times New Roman Bold"/>
                <a:cs typeface="Times New Roman Bold"/>
                <a:sym typeface="Times New Roman Bold"/>
              </a:rPr>
              <a:t>En effet , lors des désintégrations si le noyau fils est à l'état excité on le note        : ce noyau instable perd son excitation en émettant un rayonnement gamma pour se transformer en un noyau :</a:t>
            </a:r>
          </a:p>
          <a:p>
            <a:pPr algn="l">
              <a:lnSpc>
                <a:spcPts val="3807"/>
              </a:lnSpc>
            </a:pPr>
            <a:r>
              <a:rPr lang="en-US" sz="2799">
                <a:solidFill>
                  <a:srgbClr val="FFDC5D"/>
                </a:solidFill>
                <a:latin typeface="Times New Roman Bold"/>
                <a:ea typeface="Times New Roman Bold"/>
                <a:cs typeface="Times New Roman Bold"/>
                <a:sym typeface="Times New Roman Bold"/>
              </a:rPr>
              <a:t>plus stable.</a:t>
            </a:r>
          </a:p>
          <a:p>
            <a:pPr algn="l">
              <a:lnSpc>
                <a:spcPts val="3807"/>
              </a:lnSpc>
            </a:pPr>
            <a:endParaRPr lang="en-US" sz="2799">
              <a:solidFill>
                <a:srgbClr val="FFDC5D"/>
              </a:solidFill>
              <a:latin typeface="Times New Roman Bold"/>
              <a:ea typeface="Times New Roman Bold"/>
              <a:cs typeface="Times New Roman Bold"/>
              <a:sym typeface="Times New Roman Bold"/>
            </a:endParaRPr>
          </a:p>
        </p:txBody>
      </p:sp>
      <p:grpSp>
        <p:nvGrpSpPr>
          <p:cNvPr id="18" name="Group 18"/>
          <p:cNvGrpSpPr/>
          <p:nvPr/>
        </p:nvGrpSpPr>
        <p:grpSpPr>
          <a:xfrm>
            <a:off x="12546685" y="3218907"/>
            <a:ext cx="3694295" cy="1847147"/>
            <a:chOff x="0" y="0"/>
            <a:chExt cx="812800" cy="406400"/>
          </a:xfrm>
        </p:grpSpPr>
        <p:sp>
          <p:nvSpPr>
            <p:cNvPr id="19" name="Freeform 19"/>
            <p:cNvSpPr/>
            <p:nvPr/>
          </p:nvSpPr>
          <p:spPr>
            <a:xfrm>
              <a:off x="0" y="0"/>
              <a:ext cx="812800" cy="406400"/>
            </a:xfrm>
            <a:custGeom>
              <a:avLst/>
              <a:gdLst/>
              <a:ahLst/>
              <a:cxnLst/>
              <a:rect l="l" t="t" r="r" b="b"/>
              <a:pathLst>
                <a:path w="812800" h="406400">
                  <a:moveTo>
                    <a:pt x="609600" y="0"/>
                  </a:moveTo>
                  <a:cubicBezTo>
                    <a:pt x="721830" y="0"/>
                    <a:pt x="812800" y="90970"/>
                    <a:pt x="812800" y="203200"/>
                  </a:cubicBezTo>
                  <a:cubicBezTo>
                    <a:pt x="812800" y="315430"/>
                    <a:pt x="721830" y="406400"/>
                    <a:pt x="609600" y="406400"/>
                  </a:cubicBezTo>
                  <a:lnTo>
                    <a:pt x="203200" y="406400"/>
                  </a:lnTo>
                  <a:cubicBezTo>
                    <a:pt x="90970" y="406400"/>
                    <a:pt x="0" y="315430"/>
                    <a:pt x="0" y="203200"/>
                  </a:cubicBezTo>
                  <a:cubicBezTo>
                    <a:pt x="0" y="90970"/>
                    <a:pt x="90970" y="0"/>
                    <a:pt x="203200" y="0"/>
                  </a:cubicBezTo>
                  <a:lnTo>
                    <a:pt x="609600" y="0"/>
                  </a:lnTo>
                </a:path>
              </a:pathLst>
            </a:custGeom>
            <a:blipFill>
              <a:blip r:embed="rId16"/>
              <a:stretch>
                <a:fillRect/>
              </a:stretch>
            </a:blipFill>
          </p:spPr>
        </p:sp>
      </p:grpSp>
      <p:sp>
        <p:nvSpPr>
          <p:cNvPr id="20" name="TextBox 20"/>
          <p:cNvSpPr txBox="1"/>
          <p:nvPr/>
        </p:nvSpPr>
        <p:spPr>
          <a:xfrm>
            <a:off x="2834886" y="3694294"/>
            <a:ext cx="5191718" cy="448691"/>
          </a:xfrm>
          <a:prstGeom prst="rect">
            <a:avLst/>
          </a:prstGeom>
        </p:spPr>
        <p:txBody>
          <a:bodyPr lIns="0" tIns="0" rIns="0" bIns="0" rtlCol="0" anchor="t">
            <a:spAutoFit/>
          </a:bodyPr>
          <a:lstStyle/>
          <a:p>
            <a:pPr algn="l">
              <a:lnSpc>
                <a:spcPts val="3051"/>
              </a:lnSpc>
            </a:pPr>
            <a:r>
              <a:rPr lang="en-US" sz="2799" u="sng">
                <a:solidFill>
                  <a:srgbClr val="FFFFFF"/>
                </a:solidFill>
                <a:latin typeface="Times New Roman Bold"/>
                <a:ea typeface="Times New Roman Bold"/>
                <a:cs typeface="Times New Roman Bold"/>
                <a:sym typeface="Times New Roman Bold"/>
              </a:rPr>
              <a:t>l’équation de désintégration ɣ :</a:t>
            </a:r>
          </a:p>
        </p:txBody>
      </p:sp>
      <p:sp>
        <p:nvSpPr>
          <p:cNvPr id="21" name="TextBox 21"/>
          <p:cNvSpPr txBox="1"/>
          <p:nvPr/>
        </p:nvSpPr>
        <p:spPr>
          <a:xfrm>
            <a:off x="10810411" y="3632255"/>
            <a:ext cx="498943" cy="563244"/>
          </a:xfrm>
          <a:prstGeom prst="rect">
            <a:avLst/>
          </a:prstGeom>
        </p:spPr>
        <p:txBody>
          <a:bodyPr lIns="0" tIns="0" rIns="0" bIns="0" rtlCol="0" anchor="t">
            <a:spAutoFit/>
          </a:bodyPr>
          <a:lstStyle/>
          <a:p>
            <a:pPr algn="ctr">
              <a:lnSpc>
                <a:spcPts val="3814"/>
              </a:lnSpc>
              <a:spcBef>
                <a:spcPct val="0"/>
              </a:spcBef>
            </a:pPr>
            <a:r>
              <a:rPr lang="en-US" sz="3499">
                <a:solidFill>
                  <a:srgbClr val="FF0403"/>
                </a:solidFill>
                <a:latin typeface="Times New Roman Bold"/>
                <a:ea typeface="Times New Roman Bold"/>
                <a:cs typeface="Times New Roman Bold"/>
                <a:sym typeface="Times New Roman Bold"/>
              </a:rPr>
              <a:t>ɣ</a:t>
            </a:r>
          </a:p>
        </p:txBody>
      </p:sp>
      <p:sp>
        <p:nvSpPr>
          <p:cNvPr id="22" name="TextBox 22"/>
          <p:cNvSpPr txBox="1"/>
          <p:nvPr/>
        </p:nvSpPr>
        <p:spPr>
          <a:xfrm>
            <a:off x="4363695" y="4731556"/>
            <a:ext cx="1655213" cy="480059"/>
          </a:xfrm>
          <a:prstGeom prst="rect">
            <a:avLst/>
          </a:prstGeom>
        </p:spPr>
        <p:txBody>
          <a:bodyPr lIns="0" tIns="0" rIns="0" bIns="0" rtlCol="0" anchor="t">
            <a:spAutoFit/>
          </a:bodyPr>
          <a:lstStyle/>
          <a:p>
            <a:pPr algn="l">
              <a:lnSpc>
                <a:spcPts val="3269"/>
              </a:lnSpc>
            </a:pPr>
            <a:r>
              <a:rPr lang="en-US" sz="2999" u="sng">
                <a:solidFill>
                  <a:srgbClr val="FFDE59"/>
                </a:solidFill>
                <a:latin typeface="Times New Roman Bold Italics"/>
                <a:ea typeface="Times New Roman Bold Italics"/>
                <a:cs typeface="Times New Roman Bold Italics"/>
                <a:sym typeface="Times New Roman Bold Italics"/>
              </a:rPr>
              <a:t>Exemple</a:t>
            </a:r>
          </a:p>
        </p:txBody>
      </p:sp>
      <p:sp>
        <p:nvSpPr>
          <p:cNvPr id="23" name="TextBox 23"/>
          <p:cNvSpPr txBox="1"/>
          <p:nvPr/>
        </p:nvSpPr>
        <p:spPr>
          <a:xfrm>
            <a:off x="7426426" y="4827422"/>
            <a:ext cx="2957265" cy="480059"/>
          </a:xfrm>
          <a:prstGeom prst="rect">
            <a:avLst/>
          </a:prstGeom>
        </p:spPr>
        <p:txBody>
          <a:bodyPr lIns="0" tIns="0" rIns="0" bIns="0" rtlCol="0" anchor="t">
            <a:spAutoFit/>
          </a:bodyPr>
          <a:lstStyle/>
          <a:p>
            <a:pPr algn="ctr">
              <a:lnSpc>
                <a:spcPts val="3269"/>
              </a:lnSpc>
              <a:spcBef>
                <a:spcPct val="0"/>
              </a:spcBef>
            </a:pPr>
            <a:r>
              <a:rPr lang="en-US" sz="2999">
                <a:solidFill>
                  <a:srgbClr val="000000"/>
                </a:solidFill>
                <a:latin typeface="Times New Roman Bold"/>
                <a:ea typeface="Times New Roman Bold"/>
                <a:cs typeface="Times New Roman Bold"/>
                <a:sym typeface="Times New Roman Bold"/>
              </a:rPr>
              <a:t>ɣ</a:t>
            </a:r>
          </a:p>
        </p:txBody>
      </p:sp>
      <p:sp>
        <p:nvSpPr>
          <p:cNvPr id="24" name="TextBox 24"/>
          <p:cNvSpPr txBox="1"/>
          <p:nvPr/>
        </p:nvSpPr>
        <p:spPr>
          <a:xfrm>
            <a:off x="4592545" y="5790094"/>
            <a:ext cx="2371493" cy="480059"/>
          </a:xfrm>
          <a:prstGeom prst="rect">
            <a:avLst/>
          </a:prstGeom>
        </p:spPr>
        <p:txBody>
          <a:bodyPr lIns="0" tIns="0" rIns="0" bIns="0" rtlCol="0" anchor="t">
            <a:spAutoFit/>
          </a:bodyPr>
          <a:lstStyle/>
          <a:p>
            <a:pPr algn="l">
              <a:lnSpc>
                <a:spcPts val="3269"/>
              </a:lnSpc>
            </a:pPr>
            <a:r>
              <a:rPr lang="en-US" sz="2999" u="sng">
                <a:solidFill>
                  <a:srgbClr val="000000"/>
                </a:solidFill>
                <a:latin typeface="Times New Roman Bold Italics"/>
                <a:ea typeface="Times New Roman Bold Italics"/>
                <a:cs typeface="Times New Roman Bold Italics"/>
                <a:sym typeface="Times New Roman Bold Italics"/>
              </a:rPr>
              <a:t>Conclusion</a:t>
            </a:r>
          </a:p>
        </p:txBody>
      </p:sp>
      <p:sp>
        <p:nvSpPr>
          <p:cNvPr id="25" name="Freeform 25"/>
          <p:cNvSpPr/>
          <p:nvPr/>
        </p:nvSpPr>
        <p:spPr>
          <a:xfrm rot="-5649603">
            <a:off x="-1941639" y="-2063747"/>
            <a:ext cx="4101281" cy="4127494"/>
          </a:xfrm>
          <a:custGeom>
            <a:avLst/>
            <a:gdLst/>
            <a:ahLst/>
            <a:cxnLst/>
            <a:rect l="l" t="t" r="r" b="b"/>
            <a:pathLst>
              <a:path w="4101281" h="4127494">
                <a:moveTo>
                  <a:pt x="0" y="0"/>
                </a:moveTo>
                <a:lnTo>
                  <a:pt x="4101280" y="0"/>
                </a:lnTo>
                <a:lnTo>
                  <a:pt x="4101280"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602028" y="-2063747"/>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897884" y="-302930"/>
            <a:ext cx="878141" cy="1527201"/>
          </a:xfrm>
          <a:custGeom>
            <a:avLst/>
            <a:gdLst/>
            <a:ahLst/>
            <a:cxnLst/>
            <a:rect l="l" t="t" r="r" b="b"/>
            <a:pathLst>
              <a:path w="878141" h="1527201">
                <a:moveTo>
                  <a:pt x="878141" y="0"/>
                </a:moveTo>
                <a:lnTo>
                  <a:pt x="0" y="0"/>
                </a:lnTo>
                <a:lnTo>
                  <a:pt x="0" y="1527201"/>
                </a:lnTo>
                <a:lnTo>
                  <a:pt x="878141" y="1527201"/>
                </a:lnTo>
                <a:lnTo>
                  <a:pt x="87814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022585" y="8438125"/>
            <a:ext cx="3722174" cy="3745965"/>
          </a:xfrm>
          <a:custGeom>
            <a:avLst/>
            <a:gdLst/>
            <a:ahLst/>
            <a:cxnLst/>
            <a:rect l="l" t="t" r="r" b="b"/>
            <a:pathLst>
              <a:path w="3722174" h="3745965">
                <a:moveTo>
                  <a:pt x="0" y="0"/>
                </a:moveTo>
                <a:lnTo>
                  <a:pt x="3722174" y="0"/>
                </a:lnTo>
                <a:lnTo>
                  <a:pt x="3722174" y="3745965"/>
                </a:lnTo>
                <a:lnTo>
                  <a:pt x="0" y="3745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510527" y="9172182"/>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662741" y="-414719"/>
            <a:ext cx="1896123" cy="1647809"/>
          </a:xfrm>
          <a:custGeom>
            <a:avLst/>
            <a:gdLst/>
            <a:ahLst/>
            <a:cxnLst/>
            <a:rect l="l" t="t" r="r" b="b"/>
            <a:pathLst>
              <a:path w="1896123" h="1647809">
                <a:moveTo>
                  <a:pt x="0" y="0"/>
                </a:moveTo>
                <a:lnTo>
                  <a:pt x="1896123" y="0"/>
                </a:lnTo>
                <a:lnTo>
                  <a:pt x="1896123" y="1647809"/>
                </a:lnTo>
                <a:lnTo>
                  <a:pt x="0" y="164780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1947242" y="1233090"/>
            <a:ext cx="382029" cy="296594"/>
          </a:xfrm>
          <a:custGeom>
            <a:avLst/>
            <a:gdLst/>
            <a:ahLst/>
            <a:cxnLst/>
            <a:rect l="l" t="t" r="r" b="b"/>
            <a:pathLst>
              <a:path w="382029" h="296594">
                <a:moveTo>
                  <a:pt x="0" y="0"/>
                </a:moveTo>
                <a:lnTo>
                  <a:pt x="382030" y="0"/>
                </a:lnTo>
                <a:lnTo>
                  <a:pt x="382030" y="296594"/>
                </a:lnTo>
                <a:lnTo>
                  <a:pt x="0" y="29659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0" name="Freeform 10"/>
          <p:cNvSpPr/>
          <p:nvPr/>
        </p:nvSpPr>
        <p:spPr>
          <a:xfrm>
            <a:off x="2190798" y="6544866"/>
            <a:ext cx="382029" cy="296594"/>
          </a:xfrm>
          <a:custGeom>
            <a:avLst/>
            <a:gdLst/>
            <a:ahLst/>
            <a:cxnLst/>
            <a:rect l="l" t="t" r="r" b="b"/>
            <a:pathLst>
              <a:path w="382029" h="296594">
                <a:moveTo>
                  <a:pt x="0" y="0"/>
                </a:moveTo>
                <a:lnTo>
                  <a:pt x="382029" y="0"/>
                </a:lnTo>
                <a:lnTo>
                  <a:pt x="382029" y="296593"/>
                </a:lnTo>
                <a:lnTo>
                  <a:pt x="0" y="29659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2333962" y="3798573"/>
            <a:ext cx="377339" cy="305988"/>
          </a:xfrm>
          <a:custGeom>
            <a:avLst/>
            <a:gdLst/>
            <a:ahLst/>
            <a:cxnLst/>
            <a:rect l="l" t="t" r="r" b="b"/>
            <a:pathLst>
              <a:path w="377339" h="305988">
                <a:moveTo>
                  <a:pt x="0" y="0"/>
                </a:moveTo>
                <a:lnTo>
                  <a:pt x="377339" y="0"/>
                </a:lnTo>
                <a:lnTo>
                  <a:pt x="377339" y="305988"/>
                </a:lnTo>
                <a:lnTo>
                  <a:pt x="0" y="30598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6971602" y="4211726"/>
            <a:ext cx="3489716" cy="417345"/>
          </a:xfrm>
          <a:custGeom>
            <a:avLst/>
            <a:gdLst/>
            <a:ahLst/>
            <a:cxnLst/>
            <a:rect l="l" t="t" r="r" b="b"/>
            <a:pathLst>
              <a:path w="3489716" h="417345">
                <a:moveTo>
                  <a:pt x="0" y="0"/>
                </a:moveTo>
                <a:lnTo>
                  <a:pt x="3489716" y="0"/>
                </a:lnTo>
                <a:lnTo>
                  <a:pt x="3489716" y="417345"/>
                </a:lnTo>
                <a:lnTo>
                  <a:pt x="0" y="417345"/>
                </a:lnTo>
                <a:lnTo>
                  <a:pt x="0" y="0"/>
                </a:lnTo>
                <a:close/>
              </a:path>
            </a:pathLst>
          </a:custGeom>
          <a:blipFill>
            <a:blip r:embed="rId12"/>
            <a:stretch>
              <a:fillRect/>
            </a:stretch>
          </a:blipFill>
        </p:spPr>
      </p:sp>
      <p:sp>
        <p:nvSpPr>
          <p:cNvPr id="13" name="Freeform 13"/>
          <p:cNvSpPr/>
          <p:nvPr/>
        </p:nvSpPr>
        <p:spPr>
          <a:xfrm>
            <a:off x="10987702" y="823904"/>
            <a:ext cx="5871367" cy="4168938"/>
          </a:xfrm>
          <a:custGeom>
            <a:avLst/>
            <a:gdLst/>
            <a:ahLst/>
            <a:cxnLst/>
            <a:rect l="l" t="t" r="r" b="b"/>
            <a:pathLst>
              <a:path w="5871367" h="4168938">
                <a:moveTo>
                  <a:pt x="0" y="0"/>
                </a:moveTo>
                <a:lnTo>
                  <a:pt x="5871366" y="0"/>
                </a:lnTo>
                <a:lnTo>
                  <a:pt x="5871366" y="4168939"/>
                </a:lnTo>
                <a:lnTo>
                  <a:pt x="0" y="4168939"/>
                </a:lnTo>
                <a:lnTo>
                  <a:pt x="0" y="0"/>
                </a:lnTo>
                <a:close/>
              </a:path>
            </a:pathLst>
          </a:custGeom>
          <a:blipFill>
            <a:blip r:embed="rId13"/>
            <a:stretch>
              <a:fillRect/>
            </a:stretch>
          </a:blipFill>
        </p:spPr>
      </p:sp>
      <p:sp>
        <p:nvSpPr>
          <p:cNvPr id="14" name="Freeform 14"/>
          <p:cNvSpPr/>
          <p:nvPr/>
        </p:nvSpPr>
        <p:spPr>
          <a:xfrm>
            <a:off x="6623568" y="8981682"/>
            <a:ext cx="4567851" cy="1042888"/>
          </a:xfrm>
          <a:custGeom>
            <a:avLst/>
            <a:gdLst/>
            <a:ahLst/>
            <a:cxnLst/>
            <a:rect l="l" t="t" r="r" b="b"/>
            <a:pathLst>
              <a:path w="4567851" h="1042888">
                <a:moveTo>
                  <a:pt x="0" y="0"/>
                </a:moveTo>
                <a:lnTo>
                  <a:pt x="4567851" y="0"/>
                </a:lnTo>
                <a:lnTo>
                  <a:pt x="4567851" y="1042889"/>
                </a:lnTo>
                <a:lnTo>
                  <a:pt x="0" y="1042889"/>
                </a:lnTo>
                <a:lnTo>
                  <a:pt x="0" y="0"/>
                </a:lnTo>
                <a:close/>
              </a:path>
            </a:pathLst>
          </a:custGeom>
          <a:blipFill>
            <a:blip r:embed="rId14"/>
            <a:stretch>
              <a:fillRect/>
            </a:stretch>
          </a:blipFill>
        </p:spPr>
      </p:sp>
      <p:sp>
        <p:nvSpPr>
          <p:cNvPr id="15" name="TextBox 15"/>
          <p:cNvSpPr txBox="1"/>
          <p:nvPr/>
        </p:nvSpPr>
        <p:spPr>
          <a:xfrm>
            <a:off x="2138257" y="1118790"/>
            <a:ext cx="8477970" cy="35102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     Le noyau fils obtenu après désintégration d’un noyau père peut parfois, à son tour, se désintégrer en un nouveau noyau fils, et ainsi de suite, jusqu’à ce qu’on obtient un noyau stable. L’ensemble de ces noyaux forme ce qu’on appelle une famille radioactive du noyau de départ.</a:t>
            </a:r>
          </a:p>
          <a:p>
            <a:pPr algn="l">
              <a:lnSpc>
                <a:spcPts val="3919"/>
              </a:lnSpc>
            </a:pPr>
            <a:r>
              <a:rPr lang="en-US" sz="2799">
                <a:solidFill>
                  <a:srgbClr val="FFFFFF"/>
                </a:solidFill>
                <a:latin typeface="Times New Roman Bold"/>
                <a:ea typeface="Times New Roman Bold"/>
                <a:cs typeface="Times New Roman Bold"/>
                <a:sym typeface="Times New Roman Bold"/>
              </a:rPr>
              <a:t>           Il existe quatre familles radioactives naturelles provenant des noyaux suivants :</a:t>
            </a:r>
          </a:p>
        </p:txBody>
      </p:sp>
      <p:sp>
        <p:nvSpPr>
          <p:cNvPr id="16" name="TextBox 16"/>
          <p:cNvSpPr txBox="1"/>
          <p:nvPr/>
        </p:nvSpPr>
        <p:spPr>
          <a:xfrm>
            <a:off x="2888505" y="304653"/>
            <a:ext cx="6018989" cy="630556"/>
          </a:xfrm>
          <a:prstGeom prst="rect">
            <a:avLst/>
          </a:prstGeom>
        </p:spPr>
        <p:txBody>
          <a:bodyPr lIns="0" tIns="0" rIns="0" bIns="0" rtlCol="0" anchor="t">
            <a:spAutoFit/>
          </a:bodyPr>
          <a:lstStyle/>
          <a:p>
            <a:pPr algn="ctr">
              <a:lnSpc>
                <a:spcPts val="4619"/>
              </a:lnSpc>
              <a:spcBef>
                <a:spcPct val="0"/>
              </a:spcBef>
            </a:pPr>
            <a:r>
              <a:rPr lang="en-US" sz="3299" u="sng">
                <a:solidFill>
                  <a:srgbClr val="A5E800"/>
                </a:solidFill>
                <a:latin typeface="Times New Roman Bold Italics"/>
                <a:ea typeface="Times New Roman Bold Italics"/>
                <a:cs typeface="Times New Roman Bold Italics"/>
                <a:sym typeface="Times New Roman Bold Italics"/>
              </a:rPr>
              <a:t>3 - La famille radioactive</a:t>
            </a:r>
          </a:p>
        </p:txBody>
      </p:sp>
      <p:sp>
        <p:nvSpPr>
          <p:cNvPr id="17" name="TextBox 17"/>
          <p:cNvSpPr txBox="1"/>
          <p:nvPr/>
        </p:nvSpPr>
        <p:spPr>
          <a:xfrm>
            <a:off x="2329272" y="4743371"/>
            <a:ext cx="8093595" cy="873759"/>
          </a:xfrm>
          <a:prstGeom prst="rect">
            <a:avLst/>
          </a:prstGeom>
        </p:spPr>
        <p:txBody>
          <a:bodyPr lIns="0" tIns="0" rIns="0" bIns="0" rtlCol="0" anchor="t">
            <a:spAutoFit/>
          </a:bodyPr>
          <a:lstStyle/>
          <a:p>
            <a:pPr algn="l">
              <a:lnSpc>
                <a:spcPts val="6440"/>
              </a:lnSpc>
              <a:spcBef>
                <a:spcPct val="0"/>
              </a:spcBef>
            </a:pPr>
            <a:r>
              <a:rPr lang="en-US" sz="4600" u="sng">
                <a:solidFill>
                  <a:srgbClr val="FF914D"/>
                </a:solidFill>
                <a:latin typeface="Times New Roman Bold Italics"/>
                <a:ea typeface="Times New Roman Bold Italics"/>
                <a:cs typeface="Times New Roman Bold Italics"/>
                <a:sym typeface="Times New Roman Bold Italics"/>
              </a:rPr>
              <a:t>III -La décroissance radioactive </a:t>
            </a:r>
          </a:p>
        </p:txBody>
      </p:sp>
      <p:sp>
        <p:nvSpPr>
          <p:cNvPr id="18" name="TextBox 18"/>
          <p:cNvSpPr txBox="1"/>
          <p:nvPr/>
        </p:nvSpPr>
        <p:spPr>
          <a:xfrm>
            <a:off x="2186108" y="6323886"/>
            <a:ext cx="14360610" cy="15290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      La décroissance radioactive est la réduction du nombre de </a:t>
            </a:r>
            <a:r>
              <a:rPr lang="en-US" sz="2799" u="sng">
                <a:solidFill>
                  <a:srgbClr val="FFDE59"/>
                </a:solidFill>
                <a:latin typeface="Times New Roman Bold"/>
                <a:ea typeface="Times New Roman Bold"/>
                <a:cs typeface="Times New Roman Bold"/>
                <a:sym typeface="Times New Roman Bold"/>
                <a:hlinkClick r:id="rId15" tooltip="https://fr.wikipedia.org/wiki/Noyau_atomique"/>
              </a:rPr>
              <a:t>noyaux</a:t>
            </a:r>
            <a:r>
              <a:rPr lang="en-US" sz="2799">
                <a:solidFill>
                  <a:srgbClr val="FFFFFF"/>
                </a:solidFill>
                <a:latin typeface="Times New Roman Bold"/>
                <a:ea typeface="Times New Roman Bold"/>
                <a:cs typeface="Times New Roman Bold"/>
                <a:sym typeface="Times New Roman Bold"/>
              </a:rPr>
              <a:t> d'un </a:t>
            </a:r>
            <a:r>
              <a:rPr lang="en-US" sz="2799" u="sng">
                <a:solidFill>
                  <a:srgbClr val="FFDE59"/>
                </a:solidFill>
                <a:latin typeface="Times New Roman Bold"/>
                <a:ea typeface="Times New Roman Bold"/>
                <a:cs typeface="Times New Roman Bold"/>
                <a:sym typeface="Times New Roman Bold"/>
                <a:hlinkClick r:id="rId16" tooltip="https://fr.wikipedia.org/wiki/Isotope_stable"/>
              </a:rPr>
              <a:t>isotope instable</a:t>
            </a:r>
            <a:r>
              <a:rPr lang="en-US" sz="2799">
                <a:solidFill>
                  <a:srgbClr val="FFFFFF"/>
                </a:solidFill>
                <a:latin typeface="Times New Roman Bold"/>
                <a:ea typeface="Times New Roman Bold"/>
                <a:cs typeface="Times New Roman Bold"/>
                <a:sym typeface="Times New Roman Bold"/>
              </a:rPr>
              <a:t> par </a:t>
            </a:r>
            <a:r>
              <a:rPr lang="en-US" sz="2799" u="sng">
                <a:solidFill>
                  <a:srgbClr val="FFDC5D"/>
                </a:solidFill>
                <a:latin typeface="Times New Roman Bold"/>
                <a:ea typeface="Times New Roman Bold"/>
                <a:cs typeface="Times New Roman Bold"/>
                <a:sym typeface="Times New Roman Bold"/>
                <a:hlinkClick r:id="rId17" tooltip="https://fr.wikipedia.org/wiki/Radioactivit%C3%A9"/>
              </a:rPr>
              <a:t>radioactivité</a:t>
            </a:r>
            <a:r>
              <a:rPr lang="en-US" sz="2799">
                <a:solidFill>
                  <a:srgbClr val="FFFFFF"/>
                </a:solidFill>
                <a:latin typeface="Times New Roman Bold"/>
                <a:ea typeface="Times New Roman Bold"/>
                <a:cs typeface="Times New Roman Bold"/>
                <a:sym typeface="Times New Roman Bold"/>
              </a:rPr>
              <a:t> dans un échantillon. La décroissance radioactive se produit jusqu'à ce que tous les noyaux radioactifs de l'échantillon deviennent stables</a:t>
            </a:r>
          </a:p>
        </p:txBody>
      </p:sp>
      <p:sp>
        <p:nvSpPr>
          <p:cNvPr id="19" name="TextBox 19"/>
          <p:cNvSpPr txBox="1"/>
          <p:nvPr/>
        </p:nvSpPr>
        <p:spPr>
          <a:xfrm>
            <a:off x="2190798" y="7843126"/>
            <a:ext cx="14355919" cy="10337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   On ne peut pas prévoir l'instant de la désintégration et le nombre de noyaux non désintégrés d'un échantillon radioactif suit la loi de décroissance radioactive suivante:</a:t>
            </a:r>
          </a:p>
        </p:txBody>
      </p:sp>
      <p:sp>
        <p:nvSpPr>
          <p:cNvPr id="20" name="Freeform 20"/>
          <p:cNvSpPr/>
          <p:nvPr/>
        </p:nvSpPr>
        <p:spPr>
          <a:xfrm rot="-5802425">
            <a:off x="-2050640" y="-2063747"/>
            <a:ext cx="4101281" cy="4127494"/>
          </a:xfrm>
          <a:custGeom>
            <a:avLst/>
            <a:gdLst/>
            <a:ahLst/>
            <a:cxnLst/>
            <a:rect l="l" t="t" r="r" b="b"/>
            <a:pathLst>
              <a:path w="4101281" h="4127494">
                <a:moveTo>
                  <a:pt x="0" y="0"/>
                </a:moveTo>
                <a:lnTo>
                  <a:pt x="4101280" y="0"/>
                </a:lnTo>
                <a:lnTo>
                  <a:pt x="4101280"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21" name="TextBox 21"/>
          <p:cNvSpPr txBox="1"/>
          <p:nvPr/>
        </p:nvSpPr>
        <p:spPr>
          <a:xfrm>
            <a:off x="3093144" y="5752195"/>
            <a:ext cx="6565850" cy="522350"/>
          </a:xfrm>
          <a:prstGeom prst="rect">
            <a:avLst/>
          </a:prstGeom>
        </p:spPr>
        <p:txBody>
          <a:bodyPr lIns="0" tIns="0" rIns="0" bIns="0" rtlCol="0" anchor="t">
            <a:spAutoFit/>
          </a:bodyPr>
          <a:lstStyle/>
          <a:p>
            <a:pPr algn="ctr">
              <a:lnSpc>
                <a:spcPts val="3596"/>
              </a:lnSpc>
              <a:spcBef>
                <a:spcPct val="0"/>
              </a:spcBef>
            </a:pPr>
            <a:r>
              <a:rPr lang="en-US" sz="3299" u="sng">
                <a:solidFill>
                  <a:srgbClr val="A5E800"/>
                </a:solidFill>
                <a:latin typeface="Times New Roman Bold"/>
                <a:ea typeface="Times New Roman Bold"/>
                <a:cs typeface="Times New Roman Bold"/>
                <a:sym typeface="Times New Roman Bold"/>
              </a:rPr>
              <a:t>1– La loi de décroissance radioactive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602028" y="-2063747"/>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897884" y="-302930"/>
            <a:ext cx="878141" cy="1527201"/>
          </a:xfrm>
          <a:custGeom>
            <a:avLst/>
            <a:gdLst/>
            <a:ahLst/>
            <a:cxnLst/>
            <a:rect l="l" t="t" r="r" b="b"/>
            <a:pathLst>
              <a:path w="878141" h="1527201">
                <a:moveTo>
                  <a:pt x="878141" y="0"/>
                </a:moveTo>
                <a:lnTo>
                  <a:pt x="0" y="0"/>
                </a:lnTo>
                <a:lnTo>
                  <a:pt x="0" y="1527201"/>
                </a:lnTo>
                <a:lnTo>
                  <a:pt x="878141" y="1527201"/>
                </a:lnTo>
                <a:lnTo>
                  <a:pt x="87814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165749" y="8181585"/>
            <a:ext cx="3722174" cy="3745965"/>
          </a:xfrm>
          <a:custGeom>
            <a:avLst/>
            <a:gdLst/>
            <a:ahLst/>
            <a:cxnLst/>
            <a:rect l="l" t="t" r="r" b="b"/>
            <a:pathLst>
              <a:path w="3722174" h="3745965">
                <a:moveTo>
                  <a:pt x="0" y="0"/>
                </a:moveTo>
                <a:lnTo>
                  <a:pt x="3722173" y="0"/>
                </a:lnTo>
                <a:lnTo>
                  <a:pt x="3722173" y="3745965"/>
                </a:lnTo>
                <a:lnTo>
                  <a:pt x="0" y="3745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567034" y="903752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662741" y="-414719"/>
            <a:ext cx="1896123" cy="1647809"/>
          </a:xfrm>
          <a:custGeom>
            <a:avLst/>
            <a:gdLst/>
            <a:ahLst/>
            <a:cxnLst/>
            <a:rect l="l" t="t" r="r" b="b"/>
            <a:pathLst>
              <a:path w="1896123" h="1647809">
                <a:moveTo>
                  <a:pt x="0" y="0"/>
                </a:moveTo>
                <a:lnTo>
                  <a:pt x="1896123" y="0"/>
                </a:lnTo>
                <a:lnTo>
                  <a:pt x="1896123" y="1647809"/>
                </a:lnTo>
                <a:lnTo>
                  <a:pt x="0" y="164780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rot="-5802425">
            <a:off x="-1365695" y="-1154945"/>
            <a:ext cx="2731391" cy="2748849"/>
          </a:xfrm>
          <a:custGeom>
            <a:avLst/>
            <a:gdLst/>
            <a:ahLst/>
            <a:cxnLst/>
            <a:rect l="l" t="t" r="r" b="b"/>
            <a:pathLst>
              <a:path w="2731391" h="2748849">
                <a:moveTo>
                  <a:pt x="0" y="0"/>
                </a:moveTo>
                <a:lnTo>
                  <a:pt x="2731390" y="0"/>
                </a:lnTo>
                <a:lnTo>
                  <a:pt x="2731390" y="2748849"/>
                </a:lnTo>
                <a:lnTo>
                  <a:pt x="0" y="274884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11682594" y="816746"/>
            <a:ext cx="3930013" cy="3101138"/>
          </a:xfrm>
          <a:custGeom>
            <a:avLst/>
            <a:gdLst/>
            <a:ahLst/>
            <a:cxnLst/>
            <a:rect l="l" t="t" r="r" b="b"/>
            <a:pathLst>
              <a:path w="3930013" h="3101138">
                <a:moveTo>
                  <a:pt x="0" y="0"/>
                </a:moveTo>
                <a:lnTo>
                  <a:pt x="3930013" y="0"/>
                </a:lnTo>
                <a:lnTo>
                  <a:pt x="3930013" y="3101138"/>
                </a:lnTo>
                <a:lnTo>
                  <a:pt x="0" y="3101138"/>
                </a:lnTo>
                <a:lnTo>
                  <a:pt x="0" y="0"/>
                </a:lnTo>
                <a:close/>
              </a:path>
            </a:pathLst>
          </a:custGeom>
          <a:blipFill>
            <a:blip r:embed="rId8"/>
            <a:stretch>
              <a:fillRect/>
            </a:stretch>
          </a:blipFill>
        </p:spPr>
      </p:sp>
      <p:sp>
        <p:nvSpPr>
          <p:cNvPr id="11" name="Freeform 11"/>
          <p:cNvSpPr/>
          <p:nvPr/>
        </p:nvSpPr>
        <p:spPr>
          <a:xfrm>
            <a:off x="2541059" y="1550604"/>
            <a:ext cx="767915" cy="568030"/>
          </a:xfrm>
          <a:custGeom>
            <a:avLst/>
            <a:gdLst/>
            <a:ahLst/>
            <a:cxnLst/>
            <a:rect l="l" t="t" r="r" b="b"/>
            <a:pathLst>
              <a:path w="767915" h="568030">
                <a:moveTo>
                  <a:pt x="0" y="0"/>
                </a:moveTo>
                <a:lnTo>
                  <a:pt x="767916" y="0"/>
                </a:lnTo>
                <a:lnTo>
                  <a:pt x="767916" y="568030"/>
                </a:lnTo>
                <a:lnTo>
                  <a:pt x="0" y="56803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2" name="Freeform 12"/>
          <p:cNvSpPr/>
          <p:nvPr/>
        </p:nvSpPr>
        <p:spPr>
          <a:xfrm>
            <a:off x="2547747" y="1005637"/>
            <a:ext cx="767915" cy="568030"/>
          </a:xfrm>
          <a:custGeom>
            <a:avLst/>
            <a:gdLst/>
            <a:ahLst/>
            <a:cxnLst/>
            <a:rect l="l" t="t" r="r" b="b"/>
            <a:pathLst>
              <a:path w="767915" h="568030">
                <a:moveTo>
                  <a:pt x="0" y="0"/>
                </a:moveTo>
                <a:lnTo>
                  <a:pt x="767915" y="0"/>
                </a:lnTo>
                <a:lnTo>
                  <a:pt x="767915" y="568030"/>
                </a:lnTo>
                <a:lnTo>
                  <a:pt x="0" y="56803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3" name="Freeform 13"/>
          <p:cNvSpPr/>
          <p:nvPr/>
        </p:nvSpPr>
        <p:spPr>
          <a:xfrm>
            <a:off x="2554434" y="460670"/>
            <a:ext cx="767915" cy="568030"/>
          </a:xfrm>
          <a:custGeom>
            <a:avLst/>
            <a:gdLst/>
            <a:ahLst/>
            <a:cxnLst/>
            <a:rect l="l" t="t" r="r" b="b"/>
            <a:pathLst>
              <a:path w="767915" h="568030">
                <a:moveTo>
                  <a:pt x="0" y="0"/>
                </a:moveTo>
                <a:lnTo>
                  <a:pt x="767915" y="0"/>
                </a:lnTo>
                <a:lnTo>
                  <a:pt x="767915" y="568030"/>
                </a:lnTo>
                <a:lnTo>
                  <a:pt x="0" y="56803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4" name="Freeform 14"/>
          <p:cNvSpPr/>
          <p:nvPr/>
        </p:nvSpPr>
        <p:spPr>
          <a:xfrm>
            <a:off x="9024847" y="2865383"/>
            <a:ext cx="900666" cy="837828"/>
          </a:xfrm>
          <a:custGeom>
            <a:avLst/>
            <a:gdLst/>
            <a:ahLst/>
            <a:cxnLst/>
            <a:rect l="l" t="t" r="r" b="b"/>
            <a:pathLst>
              <a:path w="900666" h="837828">
                <a:moveTo>
                  <a:pt x="0" y="0"/>
                </a:moveTo>
                <a:lnTo>
                  <a:pt x="900665" y="0"/>
                </a:lnTo>
                <a:lnTo>
                  <a:pt x="900665" y="837829"/>
                </a:lnTo>
                <a:lnTo>
                  <a:pt x="0" y="837829"/>
                </a:lnTo>
                <a:lnTo>
                  <a:pt x="0" y="0"/>
                </a:lnTo>
                <a:close/>
              </a:path>
            </a:pathLst>
          </a:custGeom>
          <a:blipFill>
            <a:blip r:embed="rId11"/>
            <a:stretch>
              <a:fillRect/>
            </a:stretch>
          </a:blipFill>
        </p:spPr>
      </p:sp>
      <p:sp>
        <p:nvSpPr>
          <p:cNvPr id="15" name="Freeform 15"/>
          <p:cNvSpPr/>
          <p:nvPr/>
        </p:nvSpPr>
        <p:spPr>
          <a:xfrm>
            <a:off x="7068599" y="4438906"/>
            <a:ext cx="3476503" cy="564451"/>
          </a:xfrm>
          <a:custGeom>
            <a:avLst/>
            <a:gdLst/>
            <a:ahLst/>
            <a:cxnLst/>
            <a:rect l="l" t="t" r="r" b="b"/>
            <a:pathLst>
              <a:path w="3476503" h="564451">
                <a:moveTo>
                  <a:pt x="0" y="0"/>
                </a:moveTo>
                <a:lnTo>
                  <a:pt x="3476503" y="0"/>
                </a:lnTo>
                <a:lnTo>
                  <a:pt x="3476503" y="564451"/>
                </a:lnTo>
                <a:lnTo>
                  <a:pt x="0" y="564451"/>
                </a:lnTo>
                <a:lnTo>
                  <a:pt x="0" y="0"/>
                </a:lnTo>
                <a:close/>
              </a:path>
            </a:pathLst>
          </a:custGeom>
          <a:blipFill>
            <a:blip r:embed="rId12"/>
            <a:stretch>
              <a:fillRect/>
            </a:stretch>
          </a:blipFill>
        </p:spPr>
      </p:sp>
      <p:sp>
        <p:nvSpPr>
          <p:cNvPr id="16" name="Freeform 16"/>
          <p:cNvSpPr/>
          <p:nvPr/>
        </p:nvSpPr>
        <p:spPr>
          <a:xfrm>
            <a:off x="10545102" y="4432192"/>
            <a:ext cx="1704874" cy="568291"/>
          </a:xfrm>
          <a:custGeom>
            <a:avLst/>
            <a:gdLst/>
            <a:ahLst/>
            <a:cxnLst/>
            <a:rect l="l" t="t" r="r" b="b"/>
            <a:pathLst>
              <a:path w="1704874" h="568291">
                <a:moveTo>
                  <a:pt x="0" y="0"/>
                </a:moveTo>
                <a:lnTo>
                  <a:pt x="1704875" y="0"/>
                </a:lnTo>
                <a:lnTo>
                  <a:pt x="1704875" y="568292"/>
                </a:lnTo>
                <a:lnTo>
                  <a:pt x="0" y="568292"/>
                </a:lnTo>
                <a:lnTo>
                  <a:pt x="0" y="0"/>
                </a:lnTo>
                <a:close/>
              </a:path>
            </a:pathLst>
          </a:custGeom>
          <a:blipFill>
            <a:blip r:embed="rId13"/>
            <a:stretch>
              <a:fillRect/>
            </a:stretch>
          </a:blipFill>
        </p:spPr>
      </p:sp>
      <p:sp>
        <p:nvSpPr>
          <p:cNvPr id="17" name="Freeform 17"/>
          <p:cNvSpPr/>
          <p:nvPr/>
        </p:nvSpPr>
        <p:spPr>
          <a:xfrm>
            <a:off x="12249977" y="4438906"/>
            <a:ext cx="2271914" cy="564451"/>
          </a:xfrm>
          <a:custGeom>
            <a:avLst/>
            <a:gdLst/>
            <a:ahLst/>
            <a:cxnLst/>
            <a:rect l="l" t="t" r="r" b="b"/>
            <a:pathLst>
              <a:path w="2271914" h="564451">
                <a:moveTo>
                  <a:pt x="0" y="0"/>
                </a:moveTo>
                <a:lnTo>
                  <a:pt x="2271913" y="0"/>
                </a:lnTo>
                <a:lnTo>
                  <a:pt x="2271913" y="564451"/>
                </a:lnTo>
                <a:lnTo>
                  <a:pt x="0" y="564451"/>
                </a:lnTo>
                <a:lnTo>
                  <a:pt x="0" y="0"/>
                </a:lnTo>
                <a:close/>
              </a:path>
            </a:pathLst>
          </a:custGeom>
          <a:blipFill>
            <a:blip r:embed="rId14"/>
            <a:stretch>
              <a:fillRect/>
            </a:stretch>
          </a:blipFill>
        </p:spPr>
      </p:sp>
      <p:sp>
        <p:nvSpPr>
          <p:cNvPr id="18" name="Freeform 18"/>
          <p:cNvSpPr/>
          <p:nvPr/>
        </p:nvSpPr>
        <p:spPr>
          <a:xfrm>
            <a:off x="6310787" y="5722812"/>
            <a:ext cx="3833613" cy="3600263"/>
          </a:xfrm>
          <a:custGeom>
            <a:avLst/>
            <a:gdLst/>
            <a:ahLst/>
            <a:cxnLst/>
            <a:rect l="l" t="t" r="r" b="b"/>
            <a:pathLst>
              <a:path w="3833613" h="3600263">
                <a:moveTo>
                  <a:pt x="0" y="0"/>
                </a:moveTo>
                <a:lnTo>
                  <a:pt x="3833613" y="0"/>
                </a:lnTo>
                <a:lnTo>
                  <a:pt x="3833613" y="3600263"/>
                </a:lnTo>
                <a:lnTo>
                  <a:pt x="0" y="3600263"/>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9" name="TextBox 19"/>
          <p:cNvSpPr txBox="1"/>
          <p:nvPr/>
        </p:nvSpPr>
        <p:spPr>
          <a:xfrm>
            <a:off x="1429168" y="346370"/>
            <a:ext cx="929479" cy="538481"/>
          </a:xfrm>
          <a:prstGeom prst="rect">
            <a:avLst/>
          </a:prstGeom>
        </p:spPr>
        <p:txBody>
          <a:bodyPr lIns="0" tIns="0" rIns="0" bIns="0" rtlCol="0" anchor="t">
            <a:spAutoFit/>
          </a:bodyPr>
          <a:lstStyle/>
          <a:p>
            <a:pPr algn="l">
              <a:lnSpc>
                <a:spcPts val="3919"/>
              </a:lnSpc>
            </a:pPr>
            <a:r>
              <a:rPr lang="en-US" sz="2799" u="sng">
                <a:solidFill>
                  <a:srgbClr val="2BCCCA"/>
                </a:solidFill>
                <a:latin typeface="Times New Roman Bold"/>
                <a:ea typeface="Times New Roman Bold"/>
                <a:cs typeface="Times New Roman Bold"/>
                <a:sym typeface="Times New Roman Bold"/>
              </a:rPr>
              <a:t>Avec</a:t>
            </a:r>
          </a:p>
        </p:txBody>
      </p:sp>
      <p:sp>
        <p:nvSpPr>
          <p:cNvPr id="20" name="TextBox 20"/>
          <p:cNvSpPr txBox="1"/>
          <p:nvPr/>
        </p:nvSpPr>
        <p:spPr>
          <a:xfrm>
            <a:off x="2696061" y="490219"/>
            <a:ext cx="8534239"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N0      :  est le nombre de noyaux présents à la date t=0     </a:t>
            </a:r>
          </a:p>
        </p:txBody>
      </p:sp>
      <p:sp>
        <p:nvSpPr>
          <p:cNvPr id="21" name="TextBox 21"/>
          <p:cNvSpPr txBox="1"/>
          <p:nvPr/>
        </p:nvSpPr>
        <p:spPr>
          <a:xfrm>
            <a:off x="2696061" y="1056136"/>
            <a:ext cx="9524839"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N(t)   :   le nombre de noyaux encore présents à l’instant t.  </a:t>
            </a:r>
          </a:p>
        </p:txBody>
      </p:sp>
      <p:sp>
        <p:nvSpPr>
          <p:cNvPr id="22" name="TextBox 22"/>
          <p:cNvSpPr txBox="1"/>
          <p:nvPr/>
        </p:nvSpPr>
        <p:spPr>
          <a:xfrm>
            <a:off x="2696061" y="1622052"/>
            <a:ext cx="8122759"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λ         :  une constante radioactive en (s-1)</a:t>
            </a:r>
          </a:p>
        </p:txBody>
      </p:sp>
      <p:sp>
        <p:nvSpPr>
          <p:cNvPr id="23" name="TextBox 23"/>
          <p:cNvSpPr txBox="1"/>
          <p:nvPr/>
        </p:nvSpPr>
        <p:spPr>
          <a:xfrm>
            <a:off x="12220900" y="134280"/>
            <a:ext cx="1996279" cy="538481"/>
          </a:xfrm>
          <a:prstGeom prst="rect">
            <a:avLst/>
          </a:prstGeom>
        </p:spPr>
        <p:txBody>
          <a:bodyPr lIns="0" tIns="0" rIns="0" bIns="0" rtlCol="0" anchor="t">
            <a:spAutoFit/>
          </a:bodyPr>
          <a:lstStyle/>
          <a:p>
            <a:pPr algn="l">
              <a:lnSpc>
                <a:spcPts val="3919"/>
              </a:lnSpc>
            </a:pPr>
            <a:r>
              <a:rPr lang="en-US" sz="2799" u="sng">
                <a:solidFill>
                  <a:srgbClr val="FF914D"/>
                </a:solidFill>
                <a:latin typeface="Times New Roman Bold"/>
                <a:ea typeface="Times New Roman Bold"/>
                <a:cs typeface="Times New Roman Bold"/>
                <a:sym typeface="Times New Roman Bold"/>
              </a:rPr>
              <a:t>Exemple</a:t>
            </a:r>
          </a:p>
        </p:txBody>
      </p:sp>
      <p:sp>
        <p:nvSpPr>
          <p:cNvPr id="24" name="TextBox 24"/>
          <p:cNvSpPr txBox="1"/>
          <p:nvPr/>
        </p:nvSpPr>
        <p:spPr>
          <a:xfrm>
            <a:off x="1780316" y="2417708"/>
            <a:ext cx="8764786" cy="522350"/>
          </a:xfrm>
          <a:prstGeom prst="rect">
            <a:avLst/>
          </a:prstGeom>
        </p:spPr>
        <p:txBody>
          <a:bodyPr lIns="0" tIns="0" rIns="0" bIns="0" rtlCol="0" anchor="t">
            <a:spAutoFit/>
          </a:bodyPr>
          <a:lstStyle/>
          <a:p>
            <a:pPr algn="ctr">
              <a:lnSpc>
                <a:spcPts val="3596"/>
              </a:lnSpc>
              <a:spcBef>
                <a:spcPct val="0"/>
              </a:spcBef>
            </a:pPr>
            <a:r>
              <a:rPr lang="en-US" sz="3299" u="sng">
                <a:solidFill>
                  <a:srgbClr val="A5E800"/>
                </a:solidFill>
                <a:latin typeface="Times New Roman Bold"/>
                <a:ea typeface="Times New Roman Bold"/>
                <a:cs typeface="Times New Roman Bold"/>
                <a:sym typeface="Times New Roman Bold"/>
              </a:rPr>
              <a:t>2– Constante de temps d’un échantillon radioactif :</a:t>
            </a:r>
          </a:p>
        </p:txBody>
      </p:sp>
      <p:sp>
        <p:nvSpPr>
          <p:cNvPr id="25" name="TextBox 25"/>
          <p:cNvSpPr txBox="1"/>
          <p:nvPr/>
        </p:nvSpPr>
        <p:spPr>
          <a:xfrm>
            <a:off x="1028700" y="2968634"/>
            <a:ext cx="8115300"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  On définit la constante de temps τ par l’expression : </a:t>
            </a:r>
          </a:p>
        </p:txBody>
      </p:sp>
      <p:sp>
        <p:nvSpPr>
          <p:cNvPr id="26" name="TextBox 26"/>
          <p:cNvSpPr txBox="1"/>
          <p:nvPr/>
        </p:nvSpPr>
        <p:spPr>
          <a:xfrm>
            <a:off x="2696061" y="3731787"/>
            <a:ext cx="7229451"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τ est caractéristique de la désintégration (τ en s).</a:t>
            </a:r>
          </a:p>
        </p:txBody>
      </p:sp>
      <p:sp>
        <p:nvSpPr>
          <p:cNvPr id="27" name="TextBox 27"/>
          <p:cNvSpPr txBox="1"/>
          <p:nvPr/>
        </p:nvSpPr>
        <p:spPr>
          <a:xfrm>
            <a:off x="1429168" y="4317892"/>
            <a:ext cx="5751171"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À l’instant t = τ la valeur de N(t) est :</a:t>
            </a:r>
          </a:p>
        </p:txBody>
      </p:sp>
      <p:sp>
        <p:nvSpPr>
          <p:cNvPr id="28" name="TextBox 28"/>
          <p:cNvSpPr txBox="1"/>
          <p:nvPr/>
        </p:nvSpPr>
        <p:spPr>
          <a:xfrm>
            <a:off x="1780316" y="5012882"/>
            <a:ext cx="14325817"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et qui représente une diminution du nombre du noyau initial N0 avec un pourcentage de 63% .</a:t>
            </a:r>
          </a:p>
        </p:txBody>
      </p:sp>
      <p:sp>
        <p:nvSpPr>
          <p:cNvPr id="29" name="Freeform 29"/>
          <p:cNvSpPr/>
          <p:nvPr/>
        </p:nvSpPr>
        <p:spPr>
          <a:xfrm>
            <a:off x="6477961" y="6075237"/>
            <a:ext cx="3499265" cy="3055405"/>
          </a:xfrm>
          <a:custGeom>
            <a:avLst/>
            <a:gdLst/>
            <a:ahLst/>
            <a:cxnLst/>
            <a:rect l="l" t="t" r="r" b="b"/>
            <a:pathLst>
              <a:path w="3499265" h="3055405">
                <a:moveTo>
                  <a:pt x="0" y="0"/>
                </a:moveTo>
                <a:lnTo>
                  <a:pt x="3499265" y="0"/>
                </a:lnTo>
                <a:lnTo>
                  <a:pt x="3499265" y="3055406"/>
                </a:lnTo>
                <a:lnTo>
                  <a:pt x="0" y="3055406"/>
                </a:lnTo>
                <a:lnTo>
                  <a:pt x="0" y="0"/>
                </a:lnTo>
                <a:close/>
              </a:path>
            </a:pathLst>
          </a:custGeom>
          <a:blipFill>
            <a:blip r:embed="rId17"/>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602028" y="-2063747"/>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897884" y="-302930"/>
            <a:ext cx="878141" cy="1527201"/>
          </a:xfrm>
          <a:custGeom>
            <a:avLst/>
            <a:gdLst/>
            <a:ahLst/>
            <a:cxnLst/>
            <a:rect l="l" t="t" r="r" b="b"/>
            <a:pathLst>
              <a:path w="878141" h="1527201">
                <a:moveTo>
                  <a:pt x="878141" y="0"/>
                </a:moveTo>
                <a:lnTo>
                  <a:pt x="0" y="0"/>
                </a:lnTo>
                <a:lnTo>
                  <a:pt x="0" y="1527201"/>
                </a:lnTo>
                <a:lnTo>
                  <a:pt x="878141" y="1527201"/>
                </a:lnTo>
                <a:lnTo>
                  <a:pt x="87814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165749" y="8181585"/>
            <a:ext cx="3722174" cy="3745965"/>
          </a:xfrm>
          <a:custGeom>
            <a:avLst/>
            <a:gdLst/>
            <a:ahLst/>
            <a:cxnLst/>
            <a:rect l="l" t="t" r="r" b="b"/>
            <a:pathLst>
              <a:path w="3722174" h="3745965">
                <a:moveTo>
                  <a:pt x="0" y="0"/>
                </a:moveTo>
                <a:lnTo>
                  <a:pt x="3722173" y="0"/>
                </a:lnTo>
                <a:lnTo>
                  <a:pt x="3722173" y="3745965"/>
                </a:lnTo>
                <a:lnTo>
                  <a:pt x="0" y="3745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567034" y="903752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662741" y="-414719"/>
            <a:ext cx="1896123" cy="1647809"/>
          </a:xfrm>
          <a:custGeom>
            <a:avLst/>
            <a:gdLst/>
            <a:ahLst/>
            <a:cxnLst/>
            <a:rect l="l" t="t" r="r" b="b"/>
            <a:pathLst>
              <a:path w="1896123" h="1647809">
                <a:moveTo>
                  <a:pt x="0" y="0"/>
                </a:moveTo>
                <a:lnTo>
                  <a:pt x="1896123" y="0"/>
                </a:lnTo>
                <a:lnTo>
                  <a:pt x="1896123" y="1647809"/>
                </a:lnTo>
                <a:lnTo>
                  <a:pt x="0" y="164780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rot="-5802425">
            <a:off x="-1365695" y="-1154945"/>
            <a:ext cx="2731391" cy="2748849"/>
          </a:xfrm>
          <a:custGeom>
            <a:avLst/>
            <a:gdLst/>
            <a:ahLst/>
            <a:cxnLst/>
            <a:rect l="l" t="t" r="r" b="b"/>
            <a:pathLst>
              <a:path w="2731391" h="2748849">
                <a:moveTo>
                  <a:pt x="0" y="0"/>
                </a:moveTo>
                <a:lnTo>
                  <a:pt x="2731390" y="0"/>
                </a:lnTo>
                <a:lnTo>
                  <a:pt x="2731390" y="2748849"/>
                </a:lnTo>
                <a:lnTo>
                  <a:pt x="0" y="274884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3995812" y="3257206"/>
            <a:ext cx="8379068" cy="792480"/>
          </a:xfrm>
          <a:custGeom>
            <a:avLst/>
            <a:gdLst/>
            <a:ahLst/>
            <a:cxnLst/>
            <a:rect l="l" t="t" r="r" b="b"/>
            <a:pathLst>
              <a:path w="8379068" h="792480">
                <a:moveTo>
                  <a:pt x="0" y="0"/>
                </a:moveTo>
                <a:lnTo>
                  <a:pt x="8379068" y="0"/>
                </a:lnTo>
                <a:lnTo>
                  <a:pt x="8379068" y="792480"/>
                </a:lnTo>
                <a:lnTo>
                  <a:pt x="0" y="792480"/>
                </a:lnTo>
                <a:lnTo>
                  <a:pt x="0" y="0"/>
                </a:lnTo>
                <a:close/>
              </a:path>
            </a:pathLst>
          </a:custGeom>
          <a:blipFill>
            <a:blip r:embed="rId8"/>
            <a:stretch>
              <a:fillRect t="-226647" r="-37068" b="-113186"/>
            </a:stretch>
          </a:blipFill>
        </p:spPr>
      </p:sp>
      <p:sp>
        <p:nvSpPr>
          <p:cNvPr id="11" name="TextBox 11"/>
          <p:cNvSpPr txBox="1"/>
          <p:nvPr/>
        </p:nvSpPr>
        <p:spPr>
          <a:xfrm>
            <a:off x="1642995" y="2537750"/>
            <a:ext cx="6790474"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 D’après la loi de décroissance radioactive</a:t>
            </a:r>
          </a:p>
        </p:txBody>
      </p:sp>
      <p:sp>
        <p:nvSpPr>
          <p:cNvPr id="12" name="Freeform 12"/>
          <p:cNvSpPr/>
          <p:nvPr/>
        </p:nvSpPr>
        <p:spPr>
          <a:xfrm>
            <a:off x="8113297" y="2540049"/>
            <a:ext cx="2348477" cy="536182"/>
          </a:xfrm>
          <a:custGeom>
            <a:avLst/>
            <a:gdLst/>
            <a:ahLst/>
            <a:cxnLst/>
            <a:rect l="l" t="t" r="r" b="b"/>
            <a:pathLst>
              <a:path w="2348477" h="536182">
                <a:moveTo>
                  <a:pt x="0" y="0"/>
                </a:moveTo>
                <a:lnTo>
                  <a:pt x="2348477" y="0"/>
                </a:lnTo>
                <a:lnTo>
                  <a:pt x="2348477" y="536182"/>
                </a:lnTo>
                <a:lnTo>
                  <a:pt x="0" y="536182"/>
                </a:lnTo>
                <a:lnTo>
                  <a:pt x="0" y="0"/>
                </a:lnTo>
                <a:close/>
              </a:path>
            </a:pathLst>
          </a:custGeom>
          <a:blipFill>
            <a:blip r:embed="rId9"/>
            <a:stretch>
              <a:fillRect/>
            </a:stretch>
          </a:blipFill>
        </p:spPr>
      </p:sp>
      <p:sp>
        <p:nvSpPr>
          <p:cNvPr id="13" name="Freeform 13"/>
          <p:cNvSpPr/>
          <p:nvPr/>
        </p:nvSpPr>
        <p:spPr>
          <a:xfrm>
            <a:off x="8563881" y="4230661"/>
            <a:ext cx="3112194" cy="686769"/>
          </a:xfrm>
          <a:custGeom>
            <a:avLst/>
            <a:gdLst/>
            <a:ahLst/>
            <a:cxnLst/>
            <a:rect l="l" t="t" r="r" b="b"/>
            <a:pathLst>
              <a:path w="3112194" h="686769">
                <a:moveTo>
                  <a:pt x="0" y="0"/>
                </a:moveTo>
                <a:lnTo>
                  <a:pt x="3112194" y="0"/>
                </a:lnTo>
                <a:lnTo>
                  <a:pt x="3112194" y="686769"/>
                </a:lnTo>
                <a:lnTo>
                  <a:pt x="0" y="686769"/>
                </a:lnTo>
                <a:lnTo>
                  <a:pt x="0" y="0"/>
                </a:lnTo>
                <a:close/>
              </a:path>
            </a:pathLst>
          </a:custGeom>
          <a:blipFill>
            <a:blip r:embed="rId10"/>
            <a:stretch>
              <a:fillRect/>
            </a:stretch>
          </a:blipFill>
        </p:spPr>
      </p:sp>
      <p:sp>
        <p:nvSpPr>
          <p:cNvPr id="14" name="Freeform 14"/>
          <p:cNvSpPr/>
          <p:nvPr/>
        </p:nvSpPr>
        <p:spPr>
          <a:xfrm>
            <a:off x="12894646" y="1706310"/>
            <a:ext cx="4061309" cy="3079826"/>
          </a:xfrm>
          <a:custGeom>
            <a:avLst/>
            <a:gdLst/>
            <a:ahLst/>
            <a:cxnLst/>
            <a:rect l="l" t="t" r="r" b="b"/>
            <a:pathLst>
              <a:path w="4061309" h="3079826">
                <a:moveTo>
                  <a:pt x="0" y="0"/>
                </a:moveTo>
                <a:lnTo>
                  <a:pt x="4061308" y="0"/>
                </a:lnTo>
                <a:lnTo>
                  <a:pt x="4061308" y="3079826"/>
                </a:lnTo>
                <a:lnTo>
                  <a:pt x="0" y="3079826"/>
                </a:lnTo>
                <a:lnTo>
                  <a:pt x="0" y="0"/>
                </a:lnTo>
                <a:close/>
              </a:path>
            </a:pathLst>
          </a:custGeom>
          <a:blipFill>
            <a:blip r:embed="rId11"/>
            <a:stretch>
              <a:fillRect/>
            </a:stretch>
          </a:blipFill>
        </p:spPr>
      </p:sp>
      <p:sp>
        <p:nvSpPr>
          <p:cNvPr id="15" name="Freeform 15"/>
          <p:cNvSpPr/>
          <p:nvPr/>
        </p:nvSpPr>
        <p:spPr>
          <a:xfrm>
            <a:off x="4139072" y="6325605"/>
            <a:ext cx="1295452" cy="606205"/>
          </a:xfrm>
          <a:custGeom>
            <a:avLst/>
            <a:gdLst/>
            <a:ahLst/>
            <a:cxnLst/>
            <a:rect l="l" t="t" r="r" b="b"/>
            <a:pathLst>
              <a:path w="1295452" h="606205">
                <a:moveTo>
                  <a:pt x="0" y="0"/>
                </a:moveTo>
                <a:lnTo>
                  <a:pt x="1295452" y="0"/>
                </a:lnTo>
                <a:lnTo>
                  <a:pt x="1295452" y="606205"/>
                </a:lnTo>
                <a:lnTo>
                  <a:pt x="0" y="606205"/>
                </a:lnTo>
                <a:lnTo>
                  <a:pt x="0" y="0"/>
                </a:lnTo>
                <a:close/>
              </a:path>
            </a:pathLst>
          </a:custGeom>
          <a:blipFill>
            <a:blip r:embed="rId12"/>
            <a:stretch>
              <a:fillRect/>
            </a:stretch>
          </a:blipFill>
        </p:spPr>
      </p:sp>
      <p:sp>
        <p:nvSpPr>
          <p:cNvPr id="16" name="Freeform 16"/>
          <p:cNvSpPr/>
          <p:nvPr/>
        </p:nvSpPr>
        <p:spPr>
          <a:xfrm>
            <a:off x="11676075" y="7932819"/>
            <a:ext cx="1942667" cy="659119"/>
          </a:xfrm>
          <a:custGeom>
            <a:avLst/>
            <a:gdLst/>
            <a:ahLst/>
            <a:cxnLst/>
            <a:rect l="l" t="t" r="r" b="b"/>
            <a:pathLst>
              <a:path w="1942667" h="659119">
                <a:moveTo>
                  <a:pt x="0" y="0"/>
                </a:moveTo>
                <a:lnTo>
                  <a:pt x="1942666" y="0"/>
                </a:lnTo>
                <a:lnTo>
                  <a:pt x="1942666" y="659119"/>
                </a:lnTo>
                <a:lnTo>
                  <a:pt x="0" y="659119"/>
                </a:lnTo>
                <a:lnTo>
                  <a:pt x="0" y="0"/>
                </a:lnTo>
                <a:close/>
              </a:path>
            </a:pathLst>
          </a:custGeom>
          <a:blipFill>
            <a:blip r:embed="rId13"/>
            <a:stretch>
              <a:fillRect/>
            </a:stretch>
          </a:blipFill>
        </p:spPr>
      </p:sp>
      <p:sp>
        <p:nvSpPr>
          <p:cNvPr id="17" name="Freeform 17"/>
          <p:cNvSpPr/>
          <p:nvPr/>
        </p:nvSpPr>
        <p:spPr>
          <a:xfrm>
            <a:off x="3311073" y="7736991"/>
            <a:ext cx="6818319" cy="1050774"/>
          </a:xfrm>
          <a:custGeom>
            <a:avLst/>
            <a:gdLst/>
            <a:ahLst/>
            <a:cxnLst/>
            <a:rect l="l" t="t" r="r" b="b"/>
            <a:pathLst>
              <a:path w="6818319" h="1050774">
                <a:moveTo>
                  <a:pt x="0" y="0"/>
                </a:moveTo>
                <a:lnTo>
                  <a:pt x="6818318" y="0"/>
                </a:lnTo>
                <a:lnTo>
                  <a:pt x="6818318" y="1050774"/>
                </a:lnTo>
                <a:lnTo>
                  <a:pt x="0" y="1050774"/>
                </a:lnTo>
                <a:lnTo>
                  <a:pt x="0" y="0"/>
                </a:lnTo>
                <a:close/>
              </a:path>
            </a:pathLst>
          </a:custGeom>
          <a:blipFill>
            <a:blip r:embed="rId14"/>
            <a:stretch>
              <a:fillRect l="-16103" t="-676638" r="-58423" b="-825102"/>
            </a:stretch>
          </a:blipFill>
        </p:spPr>
      </p:sp>
      <p:sp>
        <p:nvSpPr>
          <p:cNvPr id="18" name="TextBox 18"/>
          <p:cNvSpPr txBox="1"/>
          <p:nvPr/>
        </p:nvSpPr>
        <p:spPr>
          <a:xfrm>
            <a:off x="3076981" y="380611"/>
            <a:ext cx="7543056" cy="522350"/>
          </a:xfrm>
          <a:prstGeom prst="rect">
            <a:avLst/>
          </a:prstGeom>
        </p:spPr>
        <p:txBody>
          <a:bodyPr lIns="0" tIns="0" rIns="0" bIns="0" rtlCol="0" anchor="t">
            <a:spAutoFit/>
          </a:bodyPr>
          <a:lstStyle/>
          <a:p>
            <a:pPr algn="ctr">
              <a:lnSpc>
                <a:spcPts val="3596"/>
              </a:lnSpc>
              <a:spcBef>
                <a:spcPct val="0"/>
              </a:spcBef>
            </a:pPr>
            <a:r>
              <a:rPr lang="en-US" sz="3299" u="sng">
                <a:solidFill>
                  <a:srgbClr val="A5E800"/>
                </a:solidFill>
                <a:latin typeface="Times New Roman Bold"/>
                <a:ea typeface="Times New Roman Bold"/>
                <a:cs typeface="Times New Roman Bold"/>
                <a:sym typeface="Times New Roman Bold"/>
              </a:rPr>
              <a:t>3 - Demi-vie t1/2 d’un échantillon radioactif</a:t>
            </a:r>
          </a:p>
        </p:txBody>
      </p:sp>
      <p:sp>
        <p:nvSpPr>
          <p:cNvPr id="19" name="TextBox 19"/>
          <p:cNvSpPr txBox="1"/>
          <p:nvPr/>
        </p:nvSpPr>
        <p:spPr>
          <a:xfrm>
            <a:off x="1795395" y="1015713"/>
            <a:ext cx="14325817" cy="10337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    La demi-vie t1/2  d'une substance radioactive est le temps mis pour perdre la moitié des noyaux No de cette substance initialement présents (à la date t=0).</a:t>
            </a:r>
          </a:p>
        </p:txBody>
      </p:sp>
      <p:sp>
        <p:nvSpPr>
          <p:cNvPr id="20" name="TextBox 20"/>
          <p:cNvSpPr txBox="1"/>
          <p:nvPr/>
        </p:nvSpPr>
        <p:spPr>
          <a:xfrm>
            <a:off x="2679315" y="2113569"/>
            <a:ext cx="5175034"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À t = t1/2     on a    N(t1/2) = N0/2   </a:t>
            </a:r>
          </a:p>
        </p:txBody>
      </p:sp>
      <p:sp>
        <p:nvSpPr>
          <p:cNvPr id="21" name="TextBox 21"/>
          <p:cNvSpPr txBox="1"/>
          <p:nvPr/>
        </p:nvSpPr>
        <p:spPr>
          <a:xfrm>
            <a:off x="7286519" y="4247655"/>
            <a:ext cx="1135660"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Alors</a:t>
            </a:r>
          </a:p>
        </p:txBody>
      </p:sp>
      <p:sp>
        <p:nvSpPr>
          <p:cNvPr id="22" name="TextBox 22"/>
          <p:cNvSpPr txBox="1"/>
          <p:nvPr/>
        </p:nvSpPr>
        <p:spPr>
          <a:xfrm>
            <a:off x="3282424" y="5158758"/>
            <a:ext cx="7179350" cy="566772"/>
          </a:xfrm>
          <a:prstGeom prst="rect">
            <a:avLst/>
          </a:prstGeom>
        </p:spPr>
        <p:txBody>
          <a:bodyPr lIns="0" tIns="0" rIns="0" bIns="0" rtlCol="0" anchor="t">
            <a:spAutoFit/>
          </a:bodyPr>
          <a:lstStyle/>
          <a:p>
            <a:pPr algn="ctr">
              <a:lnSpc>
                <a:spcPts val="3851"/>
              </a:lnSpc>
              <a:spcBef>
                <a:spcPct val="0"/>
              </a:spcBef>
            </a:pPr>
            <a:r>
              <a:rPr lang="en-US" sz="3533" u="sng">
                <a:solidFill>
                  <a:srgbClr val="A5E800"/>
                </a:solidFill>
                <a:latin typeface="Times New Roman Bold"/>
                <a:ea typeface="Times New Roman Bold"/>
                <a:cs typeface="Times New Roman Bold"/>
                <a:sym typeface="Times New Roman Bold"/>
              </a:rPr>
              <a:t>4  - Activité d’une source radioactive a </a:t>
            </a:r>
          </a:p>
        </p:txBody>
      </p:sp>
      <p:sp>
        <p:nvSpPr>
          <p:cNvPr id="23" name="TextBox 23"/>
          <p:cNvSpPr txBox="1"/>
          <p:nvPr/>
        </p:nvSpPr>
        <p:spPr>
          <a:xfrm>
            <a:off x="2497061" y="5745629"/>
            <a:ext cx="14458893" cy="10337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 On appelle </a:t>
            </a:r>
            <a:r>
              <a:rPr lang="en-US" sz="2799">
                <a:solidFill>
                  <a:srgbClr val="F78012"/>
                </a:solidFill>
                <a:latin typeface="Times New Roman Bold"/>
                <a:ea typeface="Times New Roman Bold"/>
                <a:cs typeface="Times New Roman Bold"/>
                <a:sym typeface="Times New Roman Bold"/>
              </a:rPr>
              <a:t>activité  a</a:t>
            </a:r>
            <a:r>
              <a:rPr lang="en-US" sz="2799">
                <a:solidFill>
                  <a:srgbClr val="FFFFFF"/>
                </a:solidFill>
                <a:latin typeface="Times New Roman Bold"/>
                <a:ea typeface="Times New Roman Bold"/>
                <a:cs typeface="Times New Roman Bold"/>
                <a:sym typeface="Times New Roman Bold"/>
              </a:rPr>
              <a:t> d'un échantillon radioactif, le nombre de désintégrations qu'il produits par seconde.</a:t>
            </a:r>
          </a:p>
        </p:txBody>
      </p:sp>
      <p:sp>
        <p:nvSpPr>
          <p:cNvPr id="24" name="TextBox 24"/>
          <p:cNvSpPr txBox="1"/>
          <p:nvPr/>
        </p:nvSpPr>
        <p:spPr>
          <a:xfrm>
            <a:off x="3076981" y="6922285"/>
            <a:ext cx="13757853"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L'activité se mesure en </a:t>
            </a:r>
            <a:r>
              <a:rPr lang="en-US" sz="2799">
                <a:solidFill>
                  <a:srgbClr val="5CE1E6"/>
                </a:solidFill>
                <a:latin typeface="Times New Roman Bold"/>
                <a:ea typeface="Times New Roman Bold"/>
                <a:cs typeface="Times New Roman Bold"/>
                <a:sym typeface="Times New Roman Bold"/>
              </a:rPr>
              <a:t>becquerels (Bq)</a:t>
            </a:r>
            <a:r>
              <a:rPr lang="en-US" sz="2799">
                <a:solidFill>
                  <a:srgbClr val="FFFFFF"/>
                </a:solidFill>
                <a:latin typeface="Times New Roman Bold"/>
                <a:ea typeface="Times New Roman Bold"/>
                <a:cs typeface="Times New Roman Bold"/>
                <a:sym typeface="Times New Roman Bold"/>
              </a:rPr>
              <a:t> :1Bq correspond à une désintégration par seconde.</a:t>
            </a:r>
          </a:p>
        </p:txBody>
      </p:sp>
      <p:sp>
        <p:nvSpPr>
          <p:cNvPr id="25" name="TextBox 25"/>
          <p:cNvSpPr txBox="1"/>
          <p:nvPr/>
        </p:nvSpPr>
        <p:spPr>
          <a:xfrm>
            <a:off x="10461774" y="7935988"/>
            <a:ext cx="940971"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alors</a:t>
            </a:r>
          </a:p>
        </p:txBody>
      </p:sp>
      <p:sp>
        <p:nvSpPr>
          <p:cNvPr id="26" name="Freeform 26"/>
          <p:cNvSpPr/>
          <p:nvPr/>
        </p:nvSpPr>
        <p:spPr>
          <a:xfrm>
            <a:off x="11570622" y="9037529"/>
            <a:ext cx="2048119" cy="659949"/>
          </a:xfrm>
          <a:custGeom>
            <a:avLst/>
            <a:gdLst/>
            <a:ahLst/>
            <a:cxnLst/>
            <a:rect l="l" t="t" r="r" b="b"/>
            <a:pathLst>
              <a:path w="2048119" h="659949">
                <a:moveTo>
                  <a:pt x="0" y="0"/>
                </a:moveTo>
                <a:lnTo>
                  <a:pt x="2048119" y="0"/>
                </a:lnTo>
                <a:lnTo>
                  <a:pt x="2048119" y="659950"/>
                </a:lnTo>
                <a:lnTo>
                  <a:pt x="0" y="659950"/>
                </a:lnTo>
                <a:lnTo>
                  <a:pt x="0" y="0"/>
                </a:lnTo>
                <a:close/>
              </a:path>
            </a:pathLst>
          </a:custGeom>
          <a:blipFill>
            <a:blip r:embed="rId14"/>
            <a:stretch>
              <a:fillRect l="-594203" t="-1822345" r="-173382" b="-1885842"/>
            </a:stretch>
          </a:blipFill>
        </p:spPr>
      </p:sp>
      <p:sp>
        <p:nvSpPr>
          <p:cNvPr id="27" name="TextBox 27"/>
          <p:cNvSpPr txBox="1"/>
          <p:nvPr/>
        </p:nvSpPr>
        <p:spPr>
          <a:xfrm>
            <a:off x="3241051" y="9063990"/>
            <a:ext cx="8161693"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A l’instant t=0 l’activite d’un echantillon radioactif est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602028" y="-2063747"/>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897884" y="-302930"/>
            <a:ext cx="878141" cy="1527201"/>
          </a:xfrm>
          <a:custGeom>
            <a:avLst/>
            <a:gdLst/>
            <a:ahLst/>
            <a:cxnLst/>
            <a:rect l="l" t="t" r="r" b="b"/>
            <a:pathLst>
              <a:path w="878141" h="1527201">
                <a:moveTo>
                  <a:pt x="878141" y="0"/>
                </a:moveTo>
                <a:lnTo>
                  <a:pt x="0" y="0"/>
                </a:lnTo>
                <a:lnTo>
                  <a:pt x="0" y="1527201"/>
                </a:lnTo>
                <a:lnTo>
                  <a:pt x="878141" y="1527201"/>
                </a:lnTo>
                <a:lnTo>
                  <a:pt x="87814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165749" y="8181585"/>
            <a:ext cx="3722174" cy="3745965"/>
          </a:xfrm>
          <a:custGeom>
            <a:avLst/>
            <a:gdLst/>
            <a:ahLst/>
            <a:cxnLst/>
            <a:rect l="l" t="t" r="r" b="b"/>
            <a:pathLst>
              <a:path w="3722174" h="3745965">
                <a:moveTo>
                  <a:pt x="0" y="0"/>
                </a:moveTo>
                <a:lnTo>
                  <a:pt x="3722173" y="0"/>
                </a:lnTo>
                <a:lnTo>
                  <a:pt x="3722173" y="3745965"/>
                </a:lnTo>
                <a:lnTo>
                  <a:pt x="0" y="3745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567034" y="903752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662741" y="-414719"/>
            <a:ext cx="1896123" cy="1647809"/>
          </a:xfrm>
          <a:custGeom>
            <a:avLst/>
            <a:gdLst/>
            <a:ahLst/>
            <a:cxnLst/>
            <a:rect l="l" t="t" r="r" b="b"/>
            <a:pathLst>
              <a:path w="1896123" h="1647809">
                <a:moveTo>
                  <a:pt x="0" y="0"/>
                </a:moveTo>
                <a:lnTo>
                  <a:pt x="1896123" y="0"/>
                </a:lnTo>
                <a:lnTo>
                  <a:pt x="1896123" y="1647809"/>
                </a:lnTo>
                <a:lnTo>
                  <a:pt x="0" y="164780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rot="-5802425">
            <a:off x="-1365695" y="-1154945"/>
            <a:ext cx="2731391" cy="2748849"/>
          </a:xfrm>
          <a:custGeom>
            <a:avLst/>
            <a:gdLst/>
            <a:ahLst/>
            <a:cxnLst/>
            <a:rect l="l" t="t" r="r" b="b"/>
            <a:pathLst>
              <a:path w="2731391" h="2748849">
                <a:moveTo>
                  <a:pt x="0" y="0"/>
                </a:moveTo>
                <a:lnTo>
                  <a:pt x="2731390" y="0"/>
                </a:lnTo>
                <a:lnTo>
                  <a:pt x="2731390" y="2748849"/>
                </a:lnTo>
                <a:lnTo>
                  <a:pt x="0" y="274884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7297151" y="1298917"/>
            <a:ext cx="3406602" cy="803444"/>
          </a:xfrm>
          <a:custGeom>
            <a:avLst/>
            <a:gdLst/>
            <a:ahLst/>
            <a:cxnLst/>
            <a:rect l="l" t="t" r="r" b="b"/>
            <a:pathLst>
              <a:path w="3406602" h="803444">
                <a:moveTo>
                  <a:pt x="0" y="0"/>
                </a:moveTo>
                <a:lnTo>
                  <a:pt x="3406602" y="0"/>
                </a:lnTo>
                <a:lnTo>
                  <a:pt x="3406602" y="803444"/>
                </a:lnTo>
                <a:lnTo>
                  <a:pt x="0" y="803444"/>
                </a:lnTo>
                <a:lnTo>
                  <a:pt x="0" y="0"/>
                </a:lnTo>
                <a:close/>
              </a:path>
            </a:pathLst>
          </a:custGeom>
          <a:blipFill>
            <a:blip r:embed="rId8"/>
            <a:stretch>
              <a:fillRect/>
            </a:stretch>
          </a:blipFill>
        </p:spPr>
      </p:sp>
      <p:sp>
        <p:nvSpPr>
          <p:cNvPr id="11" name="Freeform 11"/>
          <p:cNvSpPr/>
          <p:nvPr/>
        </p:nvSpPr>
        <p:spPr>
          <a:xfrm>
            <a:off x="11177640" y="1321543"/>
            <a:ext cx="2423228" cy="780818"/>
          </a:xfrm>
          <a:custGeom>
            <a:avLst/>
            <a:gdLst/>
            <a:ahLst/>
            <a:cxnLst/>
            <a:rect l="l" t="t" r="r" b="b"/>
            <a:pathLst>
              <a:path w="2423228" h="780818">
                <a:moveTo>
                  <a:pt x="0" y="0"/>
                </a:moveTo>
                <a:lnTo>
                  <a:pt x="2423228" y="0"/>
                </a:lnTo>
                <a:lnTo>
                  <a:pt x="2423228" y="780818"/>
                </a:lnTo>
                <a:lnTo>
                  <a:pt x="0" y="780818"/>
                </a:lnTo>
                <a:lnTo>
                  <a:pt x="0" y="0"/>
                </a:lnTo>
                <a:close/>
              </a:path>
            </a:pathLst>
          </a:custGeom>
          <a:blipFill>
            <a:blip r:embed="rId9"/>
            <a:stretch>
              <a:fillRect l="-594203" t="-1822345" r="-173382" b="-1885842"/>
            </a:stretch>
          </a:blipFill>
        </p:spPr>
      </p:sp>
      <p:sp>
        <p:nvSpPr>
          <p:cNvPr id="12" name="Freeform 12"/>
          <p:cNvSpPr/>
          <p:nvPr/>
        </p:nvSpPr>
        <p:spPr>
          <a:xfrm>
            <a:off x="5767468" y="2899700"/>
            <a:ext cx="2642203" cy="569440"/>
          </a:xfrm>
          <a:custGeom>
            <a:avLst/>
            <a:gdLst/>
            <a:ahLst/>
            <a:cxnLst/>
            <a:rect l="l" t="t" r="r" b="b"/>
            <a:pathLst>
              <a:path w="2642203" h="569440">
                <a:moveTo>
                  <a:pt x="0" y="0"/>
                </a:moveTo>
                <a:lnTo>
                  <a:pt x="2642203" y="0"/>
                </a:lnTo>
                <a:lnTo>
                  <a:pt x="2642203" y="569440"/>
                </a:lnTo>
                <a:lnTo>
                  <a:pt x="0" y="569440"/>
                </a:lnTo>
                <a:lnTo>
                  <a:pt x="0" y="0"/>
                </a:lnTo>
                <a:close/>
              </a:path>
            </a:pathLst>
          </a:custGeom>
          <a:blipFill>
            <a:blip r:embed="rId10"/>
            <a:stretch>
              <a:fillRect/>
            </a:stretch>
          </a:blipFill>
        </p:spPr>
      </p:sp>
      <p:sp>
        <p:nvSpPr>
          <p:cNvPr id="13" name="Freeform 13"/>
          <p:cNvSpPr/>
          <p:nvPr/>
        </p:nvSpPr>
        <p:spPr>
          <a:xfrm>
            <a:off x="14186767" y="3629673"/>
            <a:ext cx="2380267" cy="572611"/>
          </a:xfrm>
          <a:custGeom>
            <a:avLst/>
            <a:gdLst/>
            <a:ahLst/>
            <a:cxnLst/>
            <a:rect l="l" t="t" r="r" b="b"/>
            <a:pathLst>
              <a:path w="2380267" h="572611">
                <a:moveTo>
                  <a:pt x="0" y="0"/>
                </a:moveTo>
                <a:lnTo>
                  <a:pt x="2380267" y="0"/>
                </a:lnTo>
                <a:lnTo>
                  <a:pt x="2380267" y="572612"/>
                </a:lnTo>
                <a:lnTo>
                  <a:pt x="0" y="572612"/>
                </a:lnTo>
                <a:lnTo>
                  <a:pt x="0" y="0"/>
                </a:lnTo>
                <a:close/>
              </a:path>
            </a:pathLst>
          </a:custGeom>
          <a:blipFill>
            <a:blip r:embed="rId11"/>
            <a:stretch>
              <a:fillRect/>
            </a:stretch>
          </a:blipFill>
        </p:spPr>
      </p:sp>
      <p:sp>
        <p:nvSpPr>
          <p:cNvPr id="14" name="Freeform 14"/>
          <p:cNvSpPr/>
          <p:nvPr/>
        </p:nvSpPr>
        <p:spPr>
          <a:xfrm>
            <a:off x="5767468" y="8153095"/>
            <a:ext cx="5907691" cy="1284281"/>
          </a:xfrm>
          <a:custGeom>
            <a:avLst/>
            <a:gdLst/>
            <a:ahLst/>
            <a:cxnLst/>
            <a:rect l="l" t="t" r="r" b="b"/>
            <a:pathLst>
              <a:path w="5907691" h="1284281">
                <a:moveTo>
                  <a:pt x="0" y="0"/>
                </a:moveTo>
                <a:lnTo>
                  <a:pt x="5907691" y="0"/>
                </a:lnTo>
                <a:lnTo>
                  <a:pt x="5907691" y="1284280"/>
                </a:lnTo>
                <a:lnTo>
                  <a:pt x="0" y="1284280"/>
                </a:lnTo>
                <a:lnTo>
                  <a:pt x="0" y="0"/>
                </a:lnTo>
                <a:close/>
              </a:path>
            </a:pathLst>
          </a:custGeom>
          <a:blipFill>
            <a:blip r:embed="rId12"/>
            <a:stretch>
              <a:fillRect/>
            </a:stretch>
          </a:blipFill>
        </p:spPr>
      </p:sp>
      <p:sp>
        <p:nvSpPr>
          <p:cNvPr id="15" name="TextBox 15"/>
          <p:cNvSpPr txBox="1"/>
          <p:nvPr/>
        </p:nvSpPr>
        <p:spPr>
          <a:xfrm>
            <a:off x="2679315" y="624206"/>
            <a:ext cx="10310533"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En conclusion l'activité est donnée par l'une des relations suivantes:</a:t>
            </a:r>
          </a:p>
        </p:txBody>
      </p:sp>
      <p:sp>
        <p:nvSpPr>
          <p:cNvPr id="16" name="TextBox 16"/>
          <p:cNvSpPr txBox="1"/>
          <p:nvPr/>
        </p:nvSpPr>
        <p:spPr>
          <a:xfrm>
            <a:off x="1524523" y="2325660"/>
            <a:ext cx="15886011" cy="10337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On peut aussi exprimer la loi de décroissance radioactive par la masse m en fonction de m0 la masse initiale d’un échantillon radioactif </a:t>
            </a:r>
          </a:p>
        </p:txBody>
      </p:sp>
      <p:sp>
        <p:nvSpPr>
          <p:cNvPr id="17" name="TextBox 17"/>
          <p:cNvSpPr txBox="1"/>
          <p:nvPr/>
        </p:nvSpPr>
        <p:spPr>
          <a:xfrm>
            <a:off x="1524523" y="3628244"/>
            <a:ext cx="15886011" cy="10337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Ou par la quantité de matière n(t) en fonction de la quantité initiale d’un échantillon :</a:t>
            </a:r>
          </a:p>
          <a:p>
            <a:pPr algn="l">
              <a:lnSpc>
                <a:spcPts val="3919"/>
              </a:lnSpc>
            </a:pPr>
            <a:endParaRPr lang="en-US" sz="2799">
              <a:solidFill>
                <a:srgbClr val="FFFFFF"/>
              </a:solidFill>
              <a:latin typeface="Times New Roman Bold"/>
              <a:ea typeface="Times New Roman Bold"/>
              <a:cs typeface="Times New Roman Bold"/>
              <a:sym typeface="Times New Roman Bold"/>
            </a:endParaRPr>
          </a:p>
        </p:txBody>
      </p:sp>
      <p:sp>
        <p:nvSpPr>
          <p:cNvPr id="18" name="TextBox 18"/>
          <p:cNvSpPr txBox="1"/>
          <p:nvPr/>
        </p:nvSpPr>
        <p:spPr>
          <a:xfrm>
            <a:off x="2992153" y="4518128"/>
            <a:ext cx="6748159" cy="566772"/>
          </a:xfrm>
          <a:prstGeom prst="rect">
            <a:avLst/>
          </a:prstGeom>
        </p:spPr>
        <p:txBody>
          <a:bodyPr lIns="0" tIns="0" rIns="0" bIns="0" rtlCol="0" anchor="t">
            <a:spAutoFit/>
          </a:bodyPr>
          <a:lstStyle/>
          <a:p>
            <a:pPr algn="ctr">
              <a:lnSpc>
                <a:spcPts val="3851"/>
              </a:lnSpc>
              <a:spcBef>
                <a:spcPct val="0"/>
              </a:spcBef>
            </a:pPr>
            <a:r>
              <a:rPr lang="en-US" sz="3533" u="sng">
                <a:solidFill>
                  <a:srgbClr val="A5E800"/>
                </a:solidFill>
                <a:latin typeface="Times New Roman Bold"/>
                <a:ea typeface="Times New Roman Bold"/>
                <a:cs typeface="Times New Roman Bold"/>
                <a:sym typeface="Times New Roman Bold"/>
              </a:rPr>
              <a:t> 5 - La datation par la radioactivité :</a:t>
            </a:r>
          </a:p>
        </p:txBody>
      </p:sp>
      <p:sp>
        <p:nvSpPr>
          <p:cNvPr id="19" name="TextBox 19"/>
          <p:cNvSpPr txBox="1"/>
          <p:nvPr/>
        </p:nvSpPr>
        <p:spPr>
          <a:xfrm>
            <a:off x="1766657" y="5323025"/>
            <a:ext cx="15886011" cy="10337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   La datation par la radioactivité est une méthode utilisée pour estimer l’âge d’objets tels que des œuvres d’art, des roches et des fossiles </a:t>
            </a:r>
          </a:p>
        </p:txBody>
      </p:sp>
      <p:sp>
        <p:nvSpPr>
          <p:cNvPr id="20" name="TextBox 20"/>
          <p:cNvSpPr txBox="1"/>
          <p:nvPr/>
        </p:nvSpPr>
        <p:spPr>
          <a:xfrm>
            <a:off x="1766657" y="6375856"/>
            <a:ext cx="15886011" cy="10337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En mesurant l'activité a(t) de l'échantillon que l'on souhaite dater et l'activité ao d'un échantillon vivant de même nature.</a:t>
            </a:r>
          </a:p>
        </p:txBody>
      </p:sp>
      <p:sp>
        <p:nvSpPr>
          <p:cNvPr id="21" name="TextBox 21"/>
          <p:cNvSpPr txBox="1"/>
          <p:nvPr/>
        </p:nvSpPr>
        <p:spPr>
          <a:xfrm>
            <a:off x="1797306" y="7314387"/>
            <a:ext cx="15886011" cy="10337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Lorsque l’organisme meurt, le carbone 14 n’est plus renouvelé. Il se désintègre alors selon la loi de décroissance radioactive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602028" y="-2063747"/>
            <a:ext cx="4101281" cy="4127494"/>
          </a:xfrm>
          <a:custGeom>
            <a:avLst/>
            <a:gdLst/>
            <a:ahLst/>
            <a:cxnLst/>
            <a:rect l="l" t="t" r="r" b="b"/>
            <a:pathLst>
              <a:path w="4101281" h="4127494">
                <a:moveTo>
                  <a:pt x="0" y="0"/>
                </a:moveTo>
                <a:lnTo>
                  <a:pt x="4101281" y="0"/>
                </a:lnTo>
                <a:lnTo>
                  <a:pt x="4101281" y="4127494"/>
                </a:lnTo>
                <a:lnTo>
                  <a:pt x="0" y="41274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897884" y="-302930"/>
            <a:ext cx="878141" cy="1527201"/>
          </a:xfrm>
          <a:custGeom>
            <a:avLst/>
            <a:gdLst/>
            <a:ahLst/>
            <a:cxnLst/>
            <a:rect l="l" t="t" r="r" b="b"/>
            <a:pathLst>
              <a:path w="878141" h="1527201">
                <a:moveTo>
                  <a:pt x="878141" y="0"/>
                </a:moveTo>
                <a:lnTo>
                  <a:pt x="0" y="0"/>
                </a:lnTo>
                <a:lnTo>
                  <a:pt x="0" y="1527201"/>
                </a:lnTo>
                <a:lnTo>
                  <a:pt x="878141" y="1527201"/>
                </a:lnTo>
                <a:lnTo>
                  <a:pt x="87814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165749" y="8181585"/>
            <a:ext cx="3722174" cy="3745965"/>
          </a:xfrm>
          <a:custGeom>
            <a:avLst/>
            <a:gdLst/>
            <a:ahLst/>
            <a:cxnLst/>
            <a:rect l="l" t="t" r="r" b="b"/>
            <a:pathLst>
              <a:path w="3722174" h="3745965">
                <a:moveTo>
                  <a:pt x="0" y="0"/>
                </a:moveTo>
                <a:lnTo>
                  <a:pt x="3722173" y="0"/>
                </a:lnTo>
                <a:lnTo>
                  <a:pt x="3722173" y="3745965"/>
                </a:lnTo>
                <a:lnTo>
                  <a:pt x="0" y="3745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567034" y="903752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95013" y="7550610"/>
            <a:ext cx="4850697" cy="4881701"/>
          </a:xfrm>
          <a:custGeom>
            <a:avLst/>
            <a:gdLst/>
            <a:ahLst/>
            <a:cxnLst/>
            <a:rect l="l" t="t" r="r" b="b"/>
            <a:pathLst>
              <a:path w="4850697" h="4881701">
                <a:moveTo>
                  <a:pt x="0" y="0"/>
                </a:moveTo>
                <a:lnTo>
                  <a:pt x="4850697" y="0"/>
                </a:lnTo>
                <a:lnTo>
                  <a:pt x="4850697" y="4881701"/>
                </a:lnTo>
                <a:lnTo>
                  <a:pt x="0" y="488170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158747" y="8274322"/>
            <a:ext cx="1337512" cy="2326107"/>
          </a:xfrm>
          <a:custGeom>
            <a:avLst/>
            <a:gdLst/>
            <a:ahLst/>
            <a:cxnLst/>
            <a:rect l="l" t="t" r="r" b="b"/>
            <a:pathLst>
              <a:path w="1337512" h="2326107">
                <a:moveTo>
                  <a:pt x="1337511" y="0"/>
                </a:moveTo>
                <a:lnTo>
                  <a:pt x="0" y="0"/>
                </a:lnTo>
                <a:lnTo>
                  <a:pt x="0" y="2326107"/>
                </a:lnTo>
                <a:lnTo>
                  <a:pt x="1337511" y="2326107"/>
                </a:lnTo>
                <a:lnTo>
                  <a:pt x="133751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662741" y="-414719"/>
            <a:ext cx="1896123" cy="1647809"/>
          </a:xfrm>
          <a:custGeom>
            <a:avLst/>
            <a:gdLst/>
            <a:ahLst/>
            <a:cxnLst/>
            <a:rect l="l" t="t" r="r" b="b"/>
            <a:pathLst>
              <a:path w="1896123" h="1647809">
                <a:moveTo>
                  <a:pt x="0" y="0"/>
                </a:moveTo>
                <a:lnTo>
                  <a:pt x="1896123" y="0"/>
                </a:lnTo>
                <a:lnTo>
                  <a:pt x="1896123" y="1647809"/>
                </a:lnTo>
                <a:lnTo>
                  <a:pt x="0" y="164780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rot="-5802425">
            <a:off x="-1365695" y="-1154945"/>
            <a:ext cx="2731391" cy="2748849"/>
          </a:xfrm>
          <a:custGeom>
            <a:avLst/>
            <a:gdLst/>
            <a:ahLst/>
            <a:cxnLst/>
            <a:rect l="l" t="t" r="r" b="b"/>
            <a:pathLst>
              <a:path w="2731391" h="2748849">
                <a:moveTo>
                  <a:pt x="0" y="0"/>
                </a:moveTo>
                <a:lnTo>
                  <a:pt x="2731390" y="0"/>
                </a:lnTo>
                <a:lnTo>
                  <a:pt x="2731390" y="2748849"/>
                </a:lnTo>
                <a:lnTo>
                  <a:pt x="0" y="274884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2787958" y="553694"/>
            <a:ext cx="9619948" cy="587956"/>
          </a:xfrm>
          <a:custGeom>
            <a:avLst/>
            <a:gdLst/>
            <a:ahLst/>
            <a:cxnLst/>
            <a:rect l="l" t="t" r="r" b="b"/>
            <a:pathLst>
              <a:path w="9619948" h="587956">
                <a:moveTo>
                  <a:pt x="0" y="0"/>
                </a:moveTo>
                <a:lnTo>
                  <a:pt x="9619947" y="0"/>
                </a:lnTo>
                <a:lnTo>
                  <a:pt x="9619947" y="587956"/>
                </a:lnTo>
                <a:lnTo>
                  <a:pt x="0" y="587956"/>
                </a:lnTo>
                <a:lnTo>
                  <a:pt x="0" y="0"/>
                </a:lnTo>
                <a:close/>
              </a:path>
            </a:pathLst>
          </a:custGeom>
          <a:blipFill>
            <a:blip r:embed="rId8"/>
            <a:stretch>
              <a:fillRect l="-14660" t="-2771915" r="-27342" b="-414221"/>
            </a:stretch>
          </a:blipFill>
        </p:spPr>
      </p:sp>
      <p:sp>
        <p:nvSpPr>
          <p:cNvPr id="11" name="Freeform 11"/>
          <p:cNvSpPr/>
          <p:nvPr/>
        </p:nvSpPr>
        <p:spPr>
          <a:xfrm>
            <a:off x="7597931" y="1845998"/>
            <a:ext cx="3366457" cy="988107"/>
          </a:xfrm>
          <a:custGeom>
            <a:avLst/>
            <a:gdLst/>
            <a:ahLst/>
            <a:cxnLst/>
            <a:rect l="l" t="t" r="r" b="b"/>
            <a:pathLst>
              <a:path w="3366457" h="988107">
                <a:moveTo>
                  <a:pt x="0" y="0"/>
                </a:moveTo>
                <a:lnTo>
                  <a:pt x="3366458" y="0"/>
                </a:lnTo>
                <a:lnTo>
                  <a:pt x="3366458" y="988106"/>
                </a:lnTo>
                <a:lnTo>
                  <a:pt x="0" y="988106"/>
                </a:lnTo>
                <a:lnTo>
                  <a:pt x="0" y="0"/>
                </a:lnTo>
                <a:close/>
              </a:path>
            </a:pathLst>
          </a:custGeom>
          <a:blipFill>
            <a:blip r:embed="rId9"/>
            <a:stretch>
              <a:fillRect/>
            </a:stretch>
          </a:blipFill>
        </p:spPr>
      </p:sp>
      <p:sp>
        <p:nvSpPr>
          <p:cNvPr id="12" name="Freeform 12"/>
          <p:cNvSpPr/>
          <p:nvPr/>
        </p:nvSpPr>
        <p:spPr>
          <a:xfrm>
            <a:off x="13762744" y="553694"/>
            <a:ext cx="1460110" cy="587956"/>
          </a:xfrm>
          <a:custGeom>
            <a:avLst/>
            <a:gdLst/>
            <a:ahLst/>
            <a:cxnLst/>
            <a:rect l="l" t="t" r="r" b="b"/>
            <a:pathLst>
              <a:path w="1460110" h="587956">
                <a:moveTo>
                  <a:pt x="0" y="0"/>
                </a:moveTo>
                <a:lnTo>
                  <a:pt x="1460110" y="0"/>
                </a:lnTo>
                <a:lnTo>
                  <a:pt x="1460110" y="587956"/>
                </a:lnTo>
                <a:lnTo>
                  <a:pt x="0" y="587956"/>
                </a:lnTo>
                <a:lnTo>
                  <a:pt x="0" y="0"/>
                </a:lnTo>
                <a:close/>
              </a:path>
            </a:pathLst>
          </a:custGeom>
          <a:blipFill>
            <a:blip r:embed="rId10"/>
            <a:stretch>
              <a:fillRect l="-920" t="-2256" r="-88307" b="-1441"/>
            </a:stretch>
          </a:blipFill>
        </p:spPr>
      </p:sp>
      <p:sp>
        <p:nvSpPr>
          <p:cNvPr id="13" name="Freeform 13"/>
          <p:cNvSpPr/>
          <p:nvPr/>
        </p:nvSpPr>
        <p:spPr>
          <a:xfrm>
            <a:off x="5340572" y="7772403"/>
            <a:ext cx="7864619" cy="1265126"/>
          </a:xfrm>
          <a:custGeom>
            <a:avLst/>
            <a:gdLst/>
            <a:ahLst/>
            <a:cxnLst/>
            <a:rect l="l" t="t" r="r" b="b"/>
            <a:pathLst>
              <a:path w="7864619" h="1265126">
                <a:moveTo>
                  <a:pt x="0" y="0"/>
                </a:moveTo>
                <a:lnTo>
                  <a:pt x="7864619" y="0"/>
                </a:lnTo>
                <a:lnTo>
                  <a:pt x="7864619" y="1265126"/>
                </a:lnTo>
                <a:lnTo>
                  <a:pt x="0" y="1265126"/>
                </a:lnTo>
                <a:lnTo>
                  <a:pt x="0" y="0"/>
                </a:lnTo>
                <a:close/>
              </a:path>
            </a:pathLst>
          </a:custGeom>
          <a:blipFill>
            <a:blip r:embed="rId11"/>
            <a:stretch>
              <a:fillRect l="-16739" t="-184637" r="-314" b="-124674"/>
            </a:stretch>
          </a:blipFill>
        </p:spPr>
      </p:sp>
      <p:sp>
        <p:nvSpPr>
          <p:cNvPr id="14" name="Freeform 14"/>
          <p:cNvSpPr/>
          <p:nvPr/>
        </p:nvSpPr>
        <p:spPr>
          <a:xfrm>
            <a:off x="6995160" y="5648328"/>
            <a:ext cx="4297680" cy="1905000"/>
          </a:xfrm>
          <a:custGeom>
            <a:avLst/>
            <a:gdLst/>
            <a:ahLst/>
            <a:cxnLst/>
            <a:rect l="l" t="t" r="r" b="b"/>
            <a:pathLst>
              <a:path w="4297680" h="1905000">
                <a:moveTo>
                  <a:pt x="0" y="0"/>
                </a:moveTo>
                <a:lnTo>
                  <a:pt x="4297680" y="0"/>
                </a:lnTo>
                <a:lnTo>
                  <a:pt x="4297680" y="1905000"/>
                </a:lnTo>
                <a:lnTo>
                  <a:pt x="0" y="1905000"/>
                </a:lnTo>
                <a:lnTo>
                  <a:pt x="0" y="0"/>
                </a:lnTo>
                <a:close/>
              </a:path>
            </a:pathLst>
          </a:custGeom>
          <a:blipFill>
            <a:blip r:embed="rId12"/>
            <a:stretch>
              <a:fillRect l="-8121" t="-60694" r="-2365" b="-7018"/>
            </a:stretch>
          </a:blipFill>
        </p:spPr>
      </p:sp>
      <p:sp>
        <p:nvSpPr>
          <p:cNvPr id="15" name="Freeform 15"/>
          <p:cNvSpPr/>
          <p:nvPr/>
        </p:nvSpPr>
        <p:spPr>
          <a:xfrm>
            <a:off x="6114672" y="4302674"/>
            <a:ext cx="6058655" cy="1126579"/>
          </a:xfrm>
          <a:custGeom>
            <a:avLst/>
            <a:gdLst/>
            <a:ahLst/>
            <a:cxnLst/>
            <a:rect l="l" t="t" r="r" b="b"/>
            <a:pathLst>
              <a:path w="6058655" h="1126579">
                <a:moveTo>
                  <a:pt x="0" y="0"/>
                </a:moveTo>
                <a:lnTo>
                  <a:pt x="6058656" y="0"/>
                </a:lnTo>
                <a:lnTo>
                  <a:pt x="6058656" y="1126579"/>
                </a:lnTo>
                <a:lnTo>
                  <a:pt x="0" y="1126579"/>
                </a:lnTo>
                <a:lnTo>
                  <a:pt x="0" y="0"/>
                </a:lnTo>
                <a:close/>
              </a:path>
            </a:pathLst>
          </a:custGeom>
          <a:blipFill>
            <a:blip r:embed="rId13">
              <a:extLst>
                <a:ext uri="{96DAC541-7B7A-43D3-8B79-37D633B846F1}">
                  <asvg:svgBlip xmlns:asvg="http://schemas.microsoft.com/office/drawing/2016/SVG/main" xmlns="" r:embed="rId14"/>
                </a:ext>
              </a:extLst>
            </a:blip>
            <a:stretch>
              <a:fillRect t="-85782"/>
            </a:stretch>
          </a:blipFill>
        </p:spPr>
      </p:sp>
      <p:sp>
        <p:nvSpPr>
          <p:cNvPr id="16" name="TextBox 16"/>
          <p:cNvSpPr txBox="1"/>
          <p:nvPr/>
        </p:nvSpPr>
        <p:spPr>
          <a:xfrm>
            <a:off x="6623564" y="4301492"/>
            <a:ext cx="5267436" cy="689611"/>
          </a:xfrm>
          <a:prstGeom prst="rect">
            <a:avLst/>
          </a:prstGeom>
        </p:spPr>
        <p:txBody>
          <a:bodyPr lIns="0" tIns="0" rIns="0" bIns="0" rtlCol="0" anchor="t">
            <a:spAutoFit/>
          </a:bodyPr>
          <a:lstStyle/>
          <a:p>
            <a:pPr algn="l">
              <a:lnSpc>
                <a:spcPts val="5039"/>
              </a:lnSpc>
            </a:pPr>
            <a:r>
              <a:rPr lang="en-US" sz="3599">
                <a:solidFill>
                  <a:srgbClr val="231F20"/>
                </a:solidFill>
                <a:latin typeface="Times New Roman Bold"/>
                <a:ea typeface="Times New Roman Bold"/>
                <a:cs typeface="Times New Roman Bold"/>
                <a:sym typeface="Times New Roman Bold"/>
              </a:rPr>
              <a:t>Formulaire mathématique</a:t>
            </a:r>
          </a:p>
        </p:txBody>
      </p:sp>
      <p:sp>
        <p:nvSpPr>
          <p:cNvPr id="17" name="TextBox 17"/>
          <p:cNvSpPr txBox="1"/>
          <p:nvPr/>
        </p:nvSpPr>
        <p:spPr>
          <a:xfrm>
            <a:off x="12648019" y="521282"/>
            <a:ext cx="874611"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Avec</a:t>
            </a:r>
          </a:p>
        </p:txBody>
      </p:sp>
      <p:sp>
        <p:nvSpPr>
          <p:cNvPr id="18" name="TextBox 18"/>
          <p:cNvSpPr txBox="1"/>
          <p:nvPr/>
        </p:nvSpPr>
        <p:spPr>
          <a:xfrm>
            <a:off x="6186259" y="1901479"/>
            <a:ext cx="874611" cy="5384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donc</a:t>
            </a:r>
          </a:p>
        </p:txBody>
      </p:sp>
      <p:sp>
        <p:nvSpPr>
          <p:cNvPr id="19" name="TextBox 19"/>
          <p:cNvSpPr txBox="1"/>
          <p:nvPr/>
        </p:nvSpPr>
        <p:spPr>
          <a:xfrm>
            <a:off x="1208809" y="2996029"/>
            <a:ext cx="16128146" cy="1033781"/>
          </a:xfrm>
          <a:prstGeom prst="rect">
            <a:avLst/>
          </a:prstGeom>
        </p:spPr>
        <p:txBody>
          <a:bodyPr lIns="0" tIns="0" rIns="0" bIns="0" rtlCol="0" anchor="t">
            <a:spAutoFit/>
          </a:bodyPr>
          <a:lstStyle/>
          <a:p>
            <a:pPr algn="l">
              <a:lnSpc>
                <a:spcPts val="3919"/>
              </a:lnSpc>
            </a:pPr>
            <a:r>
              <a:rPr lang="en-US" sz="2799">
                <a:solidFill>
                  <a:srgbClr val="FFFFFF"/>
                </a:solidFill>
                <a:latin typeface="Times New Roman Bold"/>
                <a:ea typeface="Times New Roman Bold"/>
                <a:cs typeface="Times New Roman Bold"/>
                <a:sym typeface="Times New Roman Bold"/>
              </a:rPr>
              <a:t>     On peut mesurer a, si l'on connaît l'activité a0 de l'échantillon ,alors on peut connaître la date d'origine t de l'objet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1258</Words>
  <Application>Microsoft Office PowerPoint</Application>
  <PresentationFormat>Personnalisé</PresentationFormat>
  <Paragraphs>110</Paragraphs>
  <Slides>12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12</vt:i4>
      </vt:variant>
    </vt:vector>
  </HeadingPairs>
  <TitlesOfParts>
    <vt:vector size="19" baseType="lpstr">
      <vt:lpstr>Arial</vt:lpstr>
      <vt:lpstr>Times New Roman Bold Italics</vt:lpstr>
      <vt:lpstr>Times New Roman Italics</vt:lpstr>
      <vt:lpstr>Times New Roman</vt:lpstr>
      <vt:lpstr>Calibri</vt:lpstr>
      <vt:lpstr>Times New Roman Bold</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dc:title>
  <dc:creator>hp</dc:creator>
  <cp:lastModifiedBy>hp</cp:lastModifiedBy>
  <cp:revision>2</cp:revision>
  <dcterms:created xsi:type="dcterms:W3CDTF">2006-08-16T00:00:00Z</dcterms:created>
  <dcterms:modified xsi:type="dcterms:W3CDTF">2024-07-14T16:03:07Z</dcterms:modified>
  <dc:identifier>DAGK2PsG6BA</dc:identifier>
</cp:coreProperties>
</file>