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Times New Roman Bold" panose="020B0604020202020204" charset="0"/>
      <p:regular r:id="rId7"/>
    </p:embeddedFont>
    <p:embeddedFont>
      <p:font typeface="Times New Roman Bold Italics" panose="020B0604020202020204" charset="0"/>
      <p:regular r:id="rId8"/>
    </p:embeddedFont>
    <p:embeddedFont>
      <p:font typeface="Times New Roman" panose="02020603050405020304" pitchFamily="18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Poppins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2.jpeg"/><Relationship Id="rId5" Type="http://schemas.openxmlformats.org/officeDocument/2006/relationships/image" Target="../media/image4.png"/><Relationship Id="rId10" Type="http://schemas.openxmlformats.org/officeDocument/2006/relationships/image" Target="../media/image11.jpeg"/><Relationship Id="rId4" Type="http://schemas.openxmlformats.org/officeDocument/2006/relationships/image" Target="../media/image4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10" Type="http://schemas.openxmlformats.org/officeDocument/2006/relationships/image" Target="../media/image20.svg"/><Relationship Id="rId4" Type="http://schemas.openxmlformats.org/officeDocument/2006/relationships/image" Target="../media/image4.sv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63032" r="-6303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028700" y="6995085"/>
            <a:ext cx="2796257" cy="835652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295745" y="7412911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6" name="Freeform 16"/>
          <p:cNvSpPr/>
          <p:nvPr/>
        </p:nvSpPr>
        <p:spPr>
          <a:xfrm>
            <a:off x="5679243" y="6269666"/>
            <a:ext cx="2286491" cy="2286491"/>
          </a:xfrm>
          <a:custGeom>
            <a:avLst/>
            <a:gdLst/>
            <a:ahLst/>
            <a:cxnLst/>
            <a:rect l="l" t="t" r="r" b="b"/>
            <a:pathLst>
              <a:path w="2286491" h="2286491">
                <a:moveTo>
                  <a:pt x="0" y="0"/>
                </a:moveTo>
                <a:lnTo>
                  <a:pt x="2286491" y="0"/>
                </a:lnTo>
                <a:lnTo>
                  <a:pt x="2286491" y="2286491"/>
                </a:lnTo>
                <a:lnTo>
                  <a:pt x="0" y="2286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374364" y="2855954"/>
            <a:ext cx="8031925" cy="2877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70"/>
              </a:lnSpc>
              <a:spcBef>
                <a:spcPct val="0"/>
              </a:spcBef>
            </a:pPr>
            <a:r>
              <a:rPr lang="en-US" sz="7836">
                <a:solidFill>
                  <a:srgbClr val="FF914D"/>
                </a:solidFill>
                <a:latin typeface="Times New Roman"/>
              </a:rPr>
              <a:t>Corps pur et ses caractéristiques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806526" y="1397551"/>
            <a:ext cx="8031925" cy="1226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70"/>
              </a:lnSpc>
              <a:spcBef>
                <a:spcPct val="0"/>
              </a:spcBef>
            </a:pPr>
            <a:r>
              <a:rPr lang="en-US" sz="6478">
                <a:solidFill>
                  <a:srgbClr val="B6F61A"/>
                </a:solidFill>
                <a:latin typeface="Times New Roman Bold"/>
              </a:rPr>
              <a:t>chapitre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316" y="7106226"/>
            <a:ext cx="2796257" cy="630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0"/>
              </a:lnSpc>
              <a:spcBef>
                <a:spcPct val="0"/>
              </a:spcBef>
            </a:pPr>
            <a:r>
              <a:rPr lang="en-US" sz="3293">
                <a:solidFill>
                  <a:srgbClr val="003D25"/>
                </a:solidFill>
                <a:latin typeface="Times New Roman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59766" y="2035713"/>
            <a:ext cx="4669914" cy="6524092"/>
            <a:chOff x="30480" y="591820"/>
            <a:chExt cx="877515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84636" cy="12259310"/>
            </a:xfrm>
            <a:custGeom>
              <a:avLst/>
              <a:gdLst/>
              <a:ahLst/>
              <a:cxnLst/>
              <a:rect l="l" t="t" r="r" b="b"/>
              <a:pathLst>
                <a:path w="8784636" h="12259310">
                  <a:moveTo>
                    <a:pt x="8225526" y="4271010"/>
                  </a:moveTo>
                  <a:cubicBezTo>
                    <a:pt x="7463420" y="2120900"/>
                    <a:pt x="5927833" y="544830"/>
                    <a:pt x="4291624" y="297180"/>
                  </a:cubicBezTo>
                  <a:cubicBezTo>
                    <a:pt x="2956407" y="0"/>
                    <a:pt x="2077929" y="913130"/>
                    <a:pt x="1360447" y="2170430"/>
                  </a:cubicBezTo>
                  <a:cubicBezTo>
                    <a:pt x="642965" y="3427730"/>
                    <a:pt x="261474" y="5030470"/>
                    <a:pt x="107478" y="6647180"/>
                  </a:cubicBezTo>
                  <a:cubicBezTo>
                    <a:pt x="24130" y="7500620"/>
                    <a:pt x="0" y="8406130"/>
                    <a:pt x="258849" y="9188450"/>
                  </a:cubicBezTo>
                  <a:cubicBezTo>
                    <a:pt x="574717" y="10180320"/>
                    <a:pt x="1265074" y="10811510"/>
                    <a:pt x="1967682" y="11203940"/>
                  </a:cubicBezTo>
                  <a:cubicBezTo>
                    <a:pt x="3857635" y="12259310"/>
                    <a:pt x="6178077" y="11850370"/>
                    <a:pt x="7648915" y="9828530"/>
                  </a:cubicBezTo>
                  <a:cubicBezTo>
                    <a:pt x="8109154" y="9196070"/>
                    <a:pt x="8486269" y="8403590"/>
                    <a:pt x="8621016" y="7504430"/>
                  </a:cubicBezTo>
                  <a:cubicBezTo>
                    <a:pt x="8784637" y="6413500"/>
                    <a:pt x="8577267" y="5264150"/>
                    <a:pt x="8225526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39069" r="-39069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935874" y="9036358"/>
            <a:ext cx="1070184" cy="930034"/>
          </a:xfrm>
          <a:custGeom>
            <a:avLst/>
            <a:gdLst/>
            <a:ahLst/>
            <a:cxnLst/>
            <a:rect l="l" t="t" r="r" b="b"/>
            <a:pathLst>
              <a:path w="1070184" h="930034">
                <a:moveTo>
                  <a:pt x="0" y="0"/>
                </a:moveTo>
                <a:lnTo>
                  <a:pt x="1070184" y="0"/>
                </a:lnTo>
                <a:lnTo>
                  <a:pt x="1070184" y="930034"/>
                </a:lnTo>
                <a:lnTo>
                  <a:pt x="0" y="930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1049909" y="8109099"/>
            <a:ext cx="1450446" cy="2522515"/>
          </a:xfrm>
          <a:custGeom>
            <a:avLst/>
            <a:gdLst/>
            <a:ahLst/>
            <a:cxnLst/>
            <a:rect l="l" t="t" r="r" b="b"/>
            <a:pathLst>
              <a:path w="1450446" h="2522515">
                <a:moveTo>
                  <a:pt x="1450446" y="0"/>
                </a:moveTo>
                <a:lnTo>
                  <a:pt x="0" y="0"/>
                </a:lnTo>
                <a:lnTo>
                  <a:pt x="0" y="2522515"/>
                </a:lnTo>
                <a:lnTo>
                  <a:pt x="1450446" y="2522515"/>
                </a:lnTo>
                <a:lnTo>
                  <a:pt x="14504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9144000" y="4843016"/>
            <a:ext cx="6113004" cy="4415284"/>
            <a:chOff x="0" y="0"/>
            <a:chExt cx="1208863" cy="8731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08863" cy="873135"/>
            </a:xfrm>
            <a:custGeom>
              <a:avLst/>
              <a:gdLst/>
              <a:ahLst/>
              <a:cxnLst/>
              <a:rect l="l" t="t" r="r" b="b"/>
              <a:pathLst>
                <a:path w="1208863" h="873135">
                  <a:moveTo>
                    <a:pt x="29129" y="0"/>
                  </a:moveTo>
                  <a:lnTo>
                    <a:pt x="1179735" y="0"/>
                  </a:lnTo>
                  <a:cubicBezTo>
                    <a:pt x="1187460" y="0"/>
                    <a:pt x="1194869" y="3069"/>
                    <a:pt x="1200332" y="8532"/>
                  </a:cubicBezTo>
                  <a:cubicBezTo>
                    <a:pt x="1205794" y="13994"/>
                    <a:pt x="1208863" y="21403"/>
                    <a:pt x="1208863" y="29129"/>
                  </a:cubicBezTo>
                  <a:lnTo>
                    <a:pt x="1208863" y="844006"/>
                  </a:lnTo>
                  <a:cubicBezTo>
                    <a:pt x="1208863" y="851731"/>
                    <a:pt x="1205794" y="859140"/>
                    <a:pt x="1200332" y="864603"/>
                  </a:cubicBezTo>
                  <a:cubicBezTo>
                    <a:pt x="1194869" y="870066"/>
                    <a:pt x="1187460" y="873135"/>
                    <a:pt x="1179735" y="873135"/>
                  </a:cubicBezTo>
                  <a:lnTo>
                    <a:pt x="29129" y="873135"/>
                  </a:lnTo>
                  <a:cubicBezTo>
                    <a:pt x="21403" y="873135"/>
                    <a:pt x="13994" y="870066"/>
                    <a:pt x="8532" y="864603"/>
                  </a:cubicBezTo>
                  <a:cubicBezTo>
                    <a:pt x="3069" y="859140"/>
                    <a:pt x="0" y="851731"/>
                    <a:pt x="0" y="844006"/>
                  </a:cubicBezTo>
                  <a:lnTo>
                    <a:pt x="0" y="29129"/>
                  </a:lnTo>
                  <a:cubicBezTo>
                    <a:pt x="0" y="21403"/>
                    <a:pt x="3069" y="13994"/>
                    <a:pt x="8532" y="8532"/>
                  </a:cubicBezTo>
                  <a:cubicBezTo>
                    <a:pt x="13994" y="3069"/>
                    <a:pt x="21403" y="0"/>
                    <a:pt x="29129" y="0"/>
                  </a:cubicBezTo>
                  <a:close/>
                </a:path>
              </a:pathLst>
            </a:custGeom>
            <a:blipFill>
              <a:blip r:embed="rId9"/>
              <a:stretch>
                <a:fillRect l="-2258" r="-2258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8926591" y="1423951"/>
            <a:ext cx="7106542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B6F61A"/>
                </a:solidFill>
                <a:latin typeface="Times New Roman Bold"/>
              </a:rPr>
              <a:t> Experience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70067" y="277854"/>
            <a:ext cx="10386937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0"/>
              </a:lnSpc>
              <a:spcBef>
                <a:spcPct val="0"/>
              </a:spcBef>
            </a:pPr>
            <a:r>
              <a:rPr lang="en-US" sz="5200" u="sng">
                <a:solidFill>
                  <a:srgbClr val="FF914D"/>
                </a:solidFill>
                <a:latin typeface="Times New Roman Bold"/>
              </a:rPr>
              <a:t>I- Corps pur et ses caractéristiques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92369" y="2766899"/>
            <a:ext cx="11174986" cy="1663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"/>
              </a:rPr>
              <a:t>On chauffe une solution d'eau salée puis eau distillée et glace d’eau distillée on enregistre la température et l’état physique au-bout du</a:t>
            </a:r>
          </a:p>
          <a:p>
            <a:pPr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"/>
              </a:rPr>
              <a:t>temps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37175" y="163830"/>
            <a:ext cx="2541787" cy="3550997"/>
            <a:chOff x="30480" y="591820"/>
            <a:chExt cx="877515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84636" cy="12259310"/>
            </a:xfrm>
            <a:custGeom>
              <a:avLst/>
              <a:gdLst/>
              <a:ahLst/>
              <a:cxnLst/>
              <a:rect l="l" t="t" r="r" b="b"/>
              <a:pathLst>
                <a:path w="8784636" h="12259310">
                  <a:moveTo>
                    <a:pt x="8225526" y="4271010"/>
                  </a:moveTo>
                  <a:cubicBezTo>
                    <a:pt x="7463420" y="2120900"/>
                    <a:pt x="5927833" y="544830"/>
                    <a:pt x="4291624" y="297180"/>
                  </a:cubicBezTo>
                  <a:cubicBezTo>
                    <a:pt x="2956407" y="0"/>
                    <a:pt x="2077929" y="913130"/>
                    <a:pt x="1360447" y="2170430"/>
                  </a:cubicBezTo>
                  <a:cubicBezTo>
                    <a:pt x="642965" y="3427730"/>
                    <a:pt x="261474" y="5030470"/>
                    <a:pt x="107478" y="6647180"/>
                  </a:cubicBezTo>
                  <a:cubicBezTo>
                    <a:pt x="24130" y="7500620"/>
                    <a:pt x="0" y="8406130"/>
                    <a:pt x="258849" y="9188450"/>
                  </a:cubicBezTo>
                  <a:cubicBezTo>
                    <a:pt x="574717" y="10180320"/>
                    <a:pt x="1265074" y="10811510"/>
                    <a:pt x="1967682" y="11203940"/>
                  </a:cubicBezTo>
                  <a:cubicBezTo>
                    <a:pt x="3857635" y="12259310"/>
                    <a:pt x="6178077" y="11850370"/>
                    <a:pt x="7648915" y="9828530"/>
                  </a:cubicBezTo>
                  <a:cubicBezTo>
                    <a:pt x="8109154" y="9196070"/>
                    <a:pt x="8486269" y="8403590"/>
                    <a:pt x="8621016" y="7504430"/>
                  </a:cubicBezTo>
                  <a:cubicBezTo>
                    <a:pt x="8784637" y="6413500"/>
                    <a:pt x="8577267" y="5264150"/>
                    <a:pt x="8225526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77242" r="-7724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795960" y="-292209"/>
            <a:ext cx="1004265" cy="1746548"/>
          </a:xfrm>
          <a:custGeom>
            <a:avLst/>
            <a:gdLst/>
            <a:ahLst/>
            <a:cxnLst/>
            <a:rect l="l" t="t" r="r" b="b"/>
            <a:pathLst>
              <a:path w="1004265" h="1746548">
                <a:moveTo>
                  <a:pt x="1004265" y="0"/>
                </a:moveTo>
                <a:lnTo>
                  <a:pt x="0" y="0"/>
                </a:lnTo>
                <a:lnTo>
                  <a:pt x="0" y="1746548"/>
                </a:lnTo>
                <a:lnTo>
                  <a:pt x="1004265" y="1746548"/>
                </a:lnTo>
                <a:lnTo>
                  <a:pt x="100426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7131712" y="9206550"/>
            <a:ext cx="874345" cy="759842"/>
          </a:xfrm>
          <a:custGeom>
            <a:avLst/>
            <a:gdLst/>
            <a:ahLst/>
            <a:cxnLst/>
            <a:rect l="l" t="t" r="r" b="b"/>
            <a:pathLst>
              <a:path w="874345" h="759842">
                <a:moveTo>
                  <a:pt x="0" y="0"/>
                </a:moveTo>
                <a:lnTo>
                  <a:pt x="874346" y="0"/>
                </a:lnTo>
                <a:lnTo>
                  <a:pt x="874346" y="759842"/>
                </a:lnTo>
                <a:lnTo>
                  <a:pt x="0" y="7598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878590" y="7709296"/>
            <a:ext cx="4706191" cy="4736271"/>
          </a:xfrm>
          <a:custGeom>
            <a:avLst/>
            <a:gdLst/>
            <a:ahLst/>
            <a:cxnLst/>
            <a:rect l="l" t="t" r="r" b="b"/>
            <a:pathLst>
              <a:path w="4706191" h="4736271">
                <a:moveTo>
                  <a:pt x="0" y="0"/>
                </a:moveTo>
                <a:lnTo>
                  <a:pt x="4706190" y="0"/>
                </a:lnTo>
                <a:lnTo>
                  <a:pt x="4706190" y="4736271"/>
                </a:lnTo>
                <a:lnTo>
                  <a:pt x="0" y="47362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114198" y="8583852"/>
            <a:ext cx="1055151" cy="1835046"/>
          </a:xfrm>
          <a:custGeom>
            <a:avLst/>
            <a:gdLst/>
            <a:ahLst/>
            <a:cxnLst/>
            <a:rect l="l" t="t" r="r" b="b"/>
            <a:pathLst>
              <a:path w="1055151" h="1835046">
                <a:moveTo>
                  <a:pt x="1055151" y="0"/>
                </a:moveTo>
                <a:lnTo>
                  <a:pt x="0" y="0"/>
                </a:lnTo>
                <a:lnTo>
                  <a:pt x="0" y="1835046"/>
                </a:lnTo>
                <a:lnTo>
                  <a:pt x="1055151" y="1835046"/>
                </a:lnTo>
                <a:lnTo>
                  <a:pt x="105515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2905650" y="-3216835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6060" y="0"/>
            <a:ext cx="1131427" cy="983256"/>
          </a:xfrm>
          <a:custGeom>
            <a:avLst/>
            <a:gdLst/>
            <a:ahLst/>
            <a:cxnLst/>
            <a:rect l="l" t="t" r="r" b="b"/>
            <a:pathLst>
              <a:path w="1131427" h="983256">
                <a:moveTo>
                  <a:pt x="0" y="0"/>
                </a:moveTo>
                <a:lnTo>
                  <a:pt x="1131427" y="0"/>
                </a:lnTo>
                <a:lnTo>
                  <a:pt x="1131427" y="983256"/>
                </a:lnTo>
                <a:lnTo>
                  <a:pt x="0" y="9832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030233" y="935200"/>
            <a:ext cx="11125944" cy="2486424"/>
          </a:xfrm>
          <a:custGeom>
            <a:avLst/>
            <a:gdLst/>
            <a:ahLst/>
            <a:cxnLst/>
            <a:rect l="l" t="t" r="r" b="b"/>
            <a:pathLst>
              <a:path w="11125944" h="2486424">
                <a:moveTo>
                  <a:pt x="0" y="0"/>
                </a:moveTo>
                <a:lnTo>
                  <a:pt x="11125944" y="0"/>
                </a:lnTo>
                <a:lnTo>
                  <a:pt x="11125944" y="2486424"/>
                </a:lnTo>
                <a:lnTo>
                  <a:pt x="0" y="24864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887"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404923" y="3545449"/>
            <a:ext cx="2541787" cy="3550997"/>
            <a:chOff x="30480" y="591820"/>
            <a:chExt cx="8775156" cy="122593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784636" cy="12259310"/>
            </a:xfrm>
            <a:custGeom>
              <a:avLst/>
              <a:gdLst/>
              <a:ahLst/>
              <a:cxnLst/>
              <a:rect l="l" t="t" r="r" b="b"/>
              <a:pathLst>
                <a:path w="8784636" h="12259310">
                  <a:moveTo>
                    <a:pt x="8225526" y="4271010"/>
                  </a:moveTo>
                  <a:cubicBezTo>
                    <a:pt x="7463420" y="2120900"/>
                    <a:pt x="5927833" y="544830"/>
                    <a:pt x="4291624" y="297180"/>
                  </a:cubicBezTo>
                  <a:cubicBezTo>
                    <a:pt x="2956407" y="0"/>
                    <a:pt x="2077929" y="913130"/>
                    <a:pt x="1360447" y="2170430"/>
                  </a:cubicBezTo>
                  <a:cubicBezTo>
                    <a:pt x="642965" y="3427730"/>
                    <a:pt x="261474" y="5030470"/>
                    <a:pt x="107478" y="6647180"/>
                  </a:cubicBezTo>
                  <a:cubicBezTo>
                    <a:pt x="24130" y="7500620"/>
                    <a:pt x="0" y="8406130"/>
                    <a:pt x="258849" y="9188450"/>
                  </a:cubicBezTo>
                  <a:cubicBezTo>
                    <a:pt x="574717" y="10180320"/>
                    <a:pt x="1265074" y="10811510"/>
                    <a:pt x="1967682" y="11203940"/>
                  </a:cubicBezTo>
                  <a:cubicBezTo>
                    <a:pt x="3857635" y="12259310"/>
                    <a:pt x="6178077" y="11850370"/>
                    <a:pt x="7648915" y="9828530"/>
                  </a:cubicBezTo>
                  <a:cubicBezTo>
                    <a:pt x="8109154" y="9196070"/>
                    <a:pt x="8486269" y="8403590"/>
                    <a:pt x="8621016" y="7504430"/>
                  </a:cubicBezTo>
                  <a:cubicBezTo>
                    <a:pt x="8784637" y="6413500"/>
                    <a:pt x="8577267" y="5264150"/>
                    <a:pt x="8225526" y="4271010"/>
                  </a:cubicBezTo>
                  <a:close/>
                </a:path>
              </a:pathLst>
            </a:custGeom>
            <a:blipFill>
              <a:blip r:embed="rId10"/>
              <a:stretch>
                <a:fillRect l="-16802" r="-16802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292756" y="6718661"/>
            <a:ext cx="2541787" cy="3550997"/>
            <a:chOff x="30480" y="591820"/>
            <a:chExt cx="8775156" cy="122593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784636" cy="12259310"/>
            </a:xfrm>
            <a:custGeom>
              <a:avLst/>
              <a:gdLst/>
              <a:ahLst/>
              <a:cxnLst/>
              <a:rect l="l" t="t" r="r" b="b"/>
              <a:pathLst>
                <a:path w="8784636" h="12259310">
                  <a:moveTo>
                    <a:pt x="8225526" y="4271010"/>
                  </a:moveTo>
                  <a:cubicBezTo>
                    <a:pt x="7463420" y="2120900"/>
                    <a:pt x="5927833" y="544830"/>
                    <a:pt x="4291624" y="297180"/>
                  </a:cubicBezTo>
                  <a:cubicBezTo>
                    <a:pt x="2956407" y="0"/>
                    <a:pt x="2077929" y="913130"/>
                    <a:pt x="1360447" y="2170430"/>
                  </a:cubicBezTo>
                  <a:cubicBezTo>
                    <a:pt x="642965" y="3427730"/>
                    <a:pt x="261474" y="5030470"/>
                    <a:pt x="107478" y="6647180"/>
                  </a:cubicBezTo>
                  <a:cubicBezTo>
                    <a:pt x="24130" y="7500620"/>
                    <a:pt x="0" y="8406130"/>
                    <a:pt x="258849" y="9188450"/>
                  </a:cubicBezTo>
                  <a:cubicBezTo>
                    <a:pt x="574717" y="10180320"/>
                    <a:pt x="1265074" y="10811510"/>
                    <a:pt x="1967682" y="11203940"/>
                  </a:cubicBezTo>
                  <a:cubicBezTo>
                    <a:pt x="3857635" y="12259310"/>
                    <a:pt x="6178077" y="11850370"/>
                    <a:pt x="7648915" y="9828530"/>
                  </a:cubicBezTo>
                  <a:cubicBezTo>
                    <a:pt x="8109154" y="9196070"/>
                    <a:pt x="8486269" y="8403590"/>
                    <a:pt x="8621016" y="7504430"/>
                  </a:cubicBezTo>
                  <a:cubicBezTo>
                    <a:pt x="8784637" y="6413500"/>
                    <a:pt x="8577267" y="5264150"/>
                    <a:pt x="8225526" y="4271010"/>
                  </a:cubicBezTo>
                  <a:close/>
                </a:path>
              </a:pathLst>
            </a:custGeom>
            <a:blipFill>
              <a:blip r:embed="rId11"/>
              <a:stretch>
                <a:fillRect l="-50268" r="-50268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3929907" y="4410320"/>
            <a:ext cx="11874914" cy="2184984"/>
          </a:xfrm>
          <a:custGeom>
            <a:avLst/>
            <a:gdLst/>
            <a:ahLst/>
            <a:cxnLst/>
            <a:rect l="l" t="t" r="r" b="b"/>
            <a:pathLst>
              <a:path w="11874914" h="2184984">
                <a:moveTo>
                  <a:pt x="0" y="0"/>
                </a:moveTo>
                <a:lnTo>
                  <a:pt x="11874914" y="0"/>
                </a:lnTo>
                <a:lnTo>
                  <a:pt x="11874914" y="2184984"/>
                </a:lnTo>
                <a:lnTo>
                  <a:pt x="0" y="21849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997779" y="7710030"/>
            <a:ext cx="11972008" cy="2129598"/>
          </a:xfrm>
          <a:custGeom>
            <a:avLst/>
            <a:gdLst/>
            <a:ahLst/>
            <a:cxnLst/>
            <a:rect l="l" t="t" r="r" b="b"/>
            <a:pathLst>
              <a:path w="11972008" h="2129598">
                <a:moveTo>
                  <a:pt x="0" y="0"/>
                </a:moveTo>
                <a:lnTo>
                  <a:pt x="11972008" y="0"/>
                </a:lnTo>
                <a:lnTo>
                  <a:pt x="11972008" y="2129598"/>
                </a:lnTo>
                <a:lnTo>
                  <a:pt x="0" y="212959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008651" y="-159882"/>
            <a:ext cx="7106542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79"/>
              </a:lnSpc>
              <a:spcBef>
                <a:spcPct val="0"/>
              </a:spcBef>
            </a:pPr>
            <a:r>
              <a:rPr lang="en-US" sz="5699" u="sng">
                <a:solidFill>
                  <a:srgbClr val="5CE1E6"/>
                </a:solidFill>
                <a:latin typeface="Times New Roman Bold Italics"/>
              </a:rPr>
              <a:t>a - eau salée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897181" y="3326374"/>
            <a:ext cx="7106542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79"/>
              </a:lnSpc>
              <a:spcBef>
                <a:spcPct val="0"/>
              </a:spcBef>
            </a:pPr>
            <a:r>
              <a:rPr lang="en-US" sz="5699" u="sng">
                <a:solidFill>
                  <a:srgbClr val="5CE1E6"/>
                </a:solidFill>
                <a:latin typeface="Times New Roman Bold Italics"/>
              </a:rPr>
              <a:t>b- eau distillée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08651" y="6626085"/>
            <a:ext cx="7106542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79"/>
              </a:lnSpc>
              <a:spcBef>
                <a:spcPct val="0"/>
              </a:spcBef>
            </a:pPr>
            <a:r>
              <a:rPr lang="en-US" sz="5699" u="sng">
                <a:solidFill>
                  <a:srgbClr val="5CE1E6"/>
                </a:solidFill>
                <a:latin typeface="Times New Roman Bold Italics"/>
              </a:rPr>
              <a:t>c- glace d’eau distillee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3953" y="-1505648"/>
            <a:ext cx="15382945" cy="4722314"/>
            <a:chOff x="0" y="0"/>
            <a:chExt cx="12407900" cy="3809024"/>
          </a:xfrm>
        </p:grpSpPr>
        <p:sp>
          <p:nvSpPr>
            <p:cNvPr id="3" name="Freeform 3"/>
            <p:cNvSpPr/>
            <p:nvPr/>
          </p:nvSpPr>
          <p:spPr>
            <a:xfrm>
              <a:off x="-1188720" y="-1299210"/>
              <a:ext cx="14579600" cy="6267744"/>
            </a:xfrm>
            <a:custGeom>
              <a:avLst/>
              <a:gdLst/>
              <a:ahLst/>
              <a:cxnLst/>
              <a:rect l="l" t="t" r="r" b="b"/>
              <a:pathLst>
                <a:path w="14579600" h="6267744">
                  <a:moveTo>
                    <a:pt x="1446530" y="1950433"/>
                  </a:moveTo>
                  <a:cubicBezTo>
                    <a:pt x="2578100" y="0"/>
                    <a:pt x="6996430" y="2478988"/>
                    <a:pt x="8751570" y="1711411"/>
                  </a:cubicBezTo>
                  <a:cubicBezTo>
                    <a:pt x="11271250" y="328930"/>
                    <a:pt x="14579600" y="1828667"/>
                    <a:pt x="13321030" y="4063751"/>
                  </a:cubicBezTo>
                  <a:cubicBezTo>
                    <a:pt x="12679680" y="5241584"/>
                    <a:pt x="9763760" y="4299166"/>
                    <a:pt x="8426450" y="4754661"/>
                  </a:cubicBezTo>
                  <a:cubicBezTo>
                    <a:pt x="4964430" y="6267744"/>
                    <a:pt x="0" y="3961828"/>
                    <a:pt x="1446530" y="1950433"/>
                  </a:cubicBezTo>
                  <a:close/>
                </a:path>
              </a:pathLst>
            </a:custGeom>
            <a:blipFill>
              <a:blip r:embed="rId2"/>
              <a:stretch>
                <a:fillRect l="-2" t="-26399" r="-2" b="-7744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867302" flipH="1">
            <a:off x="15420242" y="-582893"/>
            <a:ext cx="2192191" cy="3812507"/>
          </a:xfrm>
          <a:custGeom>
            <a:avLst/>
            <a:gdLst/>
            <a:ahLst/>
            <a:cxnLst/>
            <a:rect l="l" t="t" r="r" b="b"/>
            <a:pathLst>
              <a:path w="2192191" h="3812507">
                <a:moveTo>
                  <a:pt x="2192191" y="0"/>
                </a:moveTo>
                <a:lnTo>
                  <a:pt x="0" y="0"/>
                </a:lnTo>
                <a:lnTo>
                  <a:pt x="0" y="3812507"/>
                </a:lnTo>
                <a:lnTo>
                  <a:pt x="2192191" y="3812507"/>
                </a:lnTo>
                <a:lnTo>
                  <a:pt x="219219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319057" y="4701130"/>
            <a:ext cx="2319251" cy="4114800"/>
          </a:xfrm>
          <a:custGeom>
            <a:avLst/>
            <a:gdLst/>
            <a:ahLst/>
            <a:cxnLst/>
            <a:rect l="l" t="t" r="r" b="b"/>
            <a:pathLst>
              <a:path w="2319251" h="4114800">
                <a:moveTo>
                  <a:pt x="0" y="0"/>
                </a:moveTo>
                <a:lnTo>
                  <a:pt x="2319251" y="0"/>
                </a:lnTo>
                <a:lnTo>
                  <a:pt x="23192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811500" y="3411168"/>
            <a:ext cx="6894514" cy="1461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779"/>
              </a:lnSpc>
              <a:spcBef>
                <a:spcPct val="0"/>
              </a:spcBef>
            </a:pPr>
            <a:r>
              <a:rPr lang="en-US" sz="7699" u="sng">
                <a:solidFill>
                  <a:srgbClr val="5CE1E6"/>
                </a:solidFill>
                <a:latin typeface="Times New Roman Bold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67331" y="4857657"/>
            <a:ext cx="13851726" cy="366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0" lvl="1" indent="-356230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</a:rPr>
              <a:t>La température change pendant le changement de l'état physique (évaporation) du mélange d'eau salée, alors qu'il se stabilise pendant l'ébullition de l'eau distillée à 100 ° C et à 0 ° C pendant sa fusion</a:t>
            </a:r>
          </a:p>
          <a:p>
            <a:pPr marL="712460" lvl="1" indent="-356230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Times New Roman Bold"/>
              </a:rPr>
              <a:t>Tous les corps purs sont caractérisés par une </a:t>
            </a:r>
            <a:r>
              <a:rPr lang="en-US" sz="3299">
                <a:solidFill>
                  <a:srgbClr val="FFDE59"/>
                </a:solidFill>
                <a:latin typeface="Times New Roman Bold"/>
              </a:rPr>
              <a:t>température d'ébullition</a:t>
            </a:r>
            <a:r>
              <a:rPr lang="en-US" sz="3299">
                <a:solidFill>
                  <a:srgbClr val="FFFFFF"/>
                </a:solidFill>
                <a:latin typeface="Times New Roman Bold"/>
              </a:rPr>
              <a:t> et une </a:t>
            </a:r>
            <a:r>
              <a:rPr lang="en-US" sz="3299">
                <a:solidFill>
                  <a:srgbClr val="FFDE59"/>
                </a:solidFill>
                <a:latin typeface="Times New Roman Bold"/>
              </a:rPr>
              <a:t>température de fusion constante.</a:t>
            </a:r>
          </a:p>
          <a:p>
            <a:pPr>
              <a:lnSpc>
                <a:spcPts val="5739"/>
              </a:lnSpc>
              <a:spcBef>
                <a:spcPct val="0"/>
              </a:spcBef>
            </a:pPr>
            <a:endParaRPr lang="en-US" sz="3299">
              <a:solidFill>
                <a:srgbClr val="FFDE59"/>
              </a:solidFill>
              <a:latin typeface="Times New Roman Bold"/>
            </a:endParaRPr>
          </a:p>
        </p:txBody>
      </p:sp>
      <p:sp>
        <p:nvSpPr>
          <p:cNvPr id="15" name="Freeform 15"/>
          <p:cNvSpPr/>
          <p:nvPr/>
        </p:nvSpPr>
        <p:spPr>
          <a:xfrm flipH="1">
            <a:off x="0" y="4701130"/>
            <a:ext cx="2319251" cy="4114800"/>
          </a:xfrm>
          <a:custGeom>
            <a:avLst/>
            <a:gdLst/>
            <a:ahLst/>
            <a:cxnLst/>
            <a:rect l="l" t="t" r="r" b="b"/>
            <a:pathLst>
              <a:path w="2319251" h="4114800">
                <a:moveTo>
                  <a:pt x="2319251" y="0"/>
                </a:moveTo>
                <a:lnTo>
                  <a:pt x="0" y="0"/>
                </a:lnTo>
                <a:lnTo>
                  <a:pt x="0" y="4114800"/>
                </a:lnTo>
                <a:lnTo>
                  <a:pt x="2319251" y="4114800"/>
                </a:lnTo>
                <a:lnTo>
                  <a:pt x="231925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931915" y="3243857"/>
            <a:ext cx="4356085" cy="4442769"/>
            <a:chOff x="0" y="0"/>
            <a:chExt cx="6062980" cy="6183630"/>
          </a:xfrm>
        </p:grpSpPr>
        <p:sp>
          <p:nvSpPr>
            <p:cNvPr id="3" name="Freeform 3"/>
            <p:cNvSpPr/>
            <p:nvPr/>
          </p:nvSpPr>
          <p:spPr>
            <a:xfrm>
              <a:off x="-257810" y="-427990"/>
              <a:ext cx="6739890" cy="7203440"/>
            </a:xfrm>
            <a:custGeom>
              <a:avLst/>
              <a:gdLst/>
              <a:ahLst/>
              <a:cxnLst/>
              <a:rect l="l" t="t" r="r" b="b"/>
              <a:pathLst>
                <a:path w="6739890" h="7203440">
                  <a:moveTo>
                    <a:pt x="3602990" y="1123950"/>
                  </a:moveTo>
                  <a:cubicBezTo>
                    <a:pt x="3155950" y="1784350"/>
                    <a:pt x="3209290" y="2346960"/>
                    <a:pt x="2705100" y="2646680"/>
                  </a:cubicBezTo>
                  <a:cubicBezTo>
                    <a:pt x="1689100" y="3252470"/>
                    <a:pt x="647700" y="2674620"/>
                    <a:pt x="327660" y="3713480"/>
                  </a:cubicBezTo>
                  <a:cubicBezTo>
                    <a:pt x="0" y="4777740"/>
                    <a:pt x="839470" y="5806440"/>
                    <a:pt x="2597150" y="6450330"/>
                  </a:cubicBezTo>
                  <a:cubicBezTo>
                    <a:pt x="4646930" y="7203440"/>
                    <a:pt x="6739890" y="5153660"/>
                    <a:pt x="6248400" y="3628390"/>
                  </a:cubicBezTo>
                  <a:cubicBezTo>
                    <a:pt x="5842000" y="2364740"/>
                    <a:pt x="6545580" y="1811020"/>
                    <a:pt x="6122670" y="1123950"/>
                  </a:cubicBezTo>
                  <a:cubicBezTo>
                    <a:pt x="5429250" y="0"/>
                    <a:pt x="4081780" y="415290"/>
                    <a:pt x="3602990" y="1123950"/>
                  </a:cubicBezTo>
                  <a:close/>
                </a:path>
              </a:pathLst>
            </a:custGeom>
            <a:blipFill>
              <a:blip r:embed="rId2"/>
              <a:stretch>
                <a:fillRect l="-17988" r="-1798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8700" y="2498105"/>
            <a:ext cx="13074504" cy="3141451"/>
          </a:xfrm>
          <a:custGeom>
            <a:avLst/>
            <a:gdLst/>
            <a:ahLst/>
            <a:cxnLst/>
            <a:rect l="l" t="t" r="r" b="b"/>
            <a:pathLst>
              <a:path w="13074504" h="3141451">
                <a:moveTo>
                  <a:pt x="0" y="0"/>
                </a:moveTo>
                <a:lnTo>
                  <a:pt x="13074504" y="0"/>
                </a:lnTo>
                <a:lnTo>
                  <a:pt x="13074504" y="3141450"/>
                </a:lnTo>
                <a:lnTo>
                  <a:pt x="0" y="31414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874465" y="671302"/>
            <a:ext cx="10200039" cy="19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01"/>
              </a:lnSpc>
            </a:pPr>
            <a:r>
              <a:rPr lang="en-US" sz="4300">
                <a:solidFill>
                  <a:srgbClr val="FF914D"/>
                </a:solidFill>
                <a:latin typeface="Poppins Bold"/>
              </a:rPr>
              <a:t>II- Exemples des températures de fusion et d’ébullition des corps purs</a:t>
            </a:r>
            <a:r>
              <a:rPr lang="en-US" sz="4300">
                <a:solidFill>
                  <a:srgbClr val="B6F61A"/>
                </a:solidFill>
                <a:latin typeface="Poppins Bold"/>
              </a:rPr>
              <a:t> </a:t>
            </a:r>
          </a:p>
          <a:p>
            <a:pPr>
              <a:lnSpc>
                <a:spcPts val="5884"/>
              </a:lnSpc>
            </a:pPr>
            <a:endParaRPr lang="en-US" sz="4300">
              <a:solidFill>
                <a:srgbClr val="B6F61A"/>
              </a:solidFill>
              <a:latin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28061" y="7184135"/>
            <a:ext cx="15118547" cy="207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60" lvl="1" indent="-377830">
              <a:lnSpc>
                <a:spcPts val="3745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imes New Roman Bold"/>
              </a:rPr>
              <a:t>La température de fusion et de solidification d’un corps  pur</a:t>
            </a:r>
          </a:p>
          <a:p>
            <a:pPr>
              <a:lnSpc>
                <a:spcPts val="3745"/>
              </a:lnSpc>
            </a:pPr>
            <a:r>
              <a:rPr lang="en-US" sz="3500">
                <a:solidFill>
                  <a:srgbClr val="FFFFFF"/>
                </a:solidFill>
                <a:latin typeface="Times New Roman Bold"/>
              </a:rPr>
              <a:t>            et la même </a:t>
            </a:r>
          </a:p>
          <a:p>
            <a:pPr marL="755660" lvl="1" indent="-377830">
              <a:lnSpc>
                <a:spcPts val="3745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imes New Roman Bold"/>
              </a:rPr>
              <a:t>La température d’ébullition et de liquéfaction d’un corps </a:t>
            </a:r>
            <a:r>
              <a:rPr lang="en-US" sz="3500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3500">
                <a:solidFill>
                  <a:srgbClr val="FFFFFF"/>
                </a:solidFill>
                <a:latin typeface="Times New Roman Bold"/>
              </a:rPr>
              <a:t>pur et la même </a:t>
            </a:r>
          </a:p>
          <a:p>
            <a:pPr>
              <a:lnSpc>
                <a:spcPts val="4601"/>
              </a:lnSpc>
            </a:pPr>
            <a:endParaRPr lang="en-US" sz="350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10012" y="6081367"/>
            <a:ext cx="10200039" cy="871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4"/>
              </a:lnSpc>
            </a:pPr>
            <a:r>
              <a:rPr lang="en-US" sz="5499" u="sng">
                <a:solidFill>
                  <a:srgbClr val="5CE1E6"/>
                </a:solidFill>
                <a:latin typeface="Times New Roman Bold Italics"/>
              </a:rPr>
              <a:t>Remarque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Personnalisé</PresentationFormat>
  <Paragraphs>18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Times New Roman Bold</vt:lpstr>
      <vt:lpstr>Times New Roman Bold Italics</vt:lpstr>
      <vt:lpstr>Times New Roman</vt:lpstr>
      <vt:lpstr>Calibri</vt:lpstr>
      <vt:lpstr>Poppins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Corps pur et ses caractéristiques</dc:title>
  <dc:creator>hp</dc:creator>
  <cp:lastModifiedBy>hp</cp:lastModifiedBy>
  <cp:revision>2</cp:revision>
  <dcterms:created xsi:type="dcterms:W3CDTF">2006-08-16T00:00:00Z</dcterms:created>
  <dcterms:modified xsi:type="dcterms:W3CDTF">2024-03-17T22:24:09Z</dcterms:modified>
  <dc:identifier>DAF88w4_nHo</dc:identifier>
</cp:coreProperties>
</file>