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Times New Roman Bold Italics" panose="020B0604020202020204" charset="0"/>
      <p:regular r:id="rId13"/>
    </p:embeddedFont>
    <p:embeddedFont>
      <p:font typeface="Times New Roman Bold" panose="020B0604020202020204" charset="0"/>
      <p:regular r:id="rId14"/>
    </p:embeddedFont>
    <p:embeddedFont>
      <p:font typeface="Open Sans Bold" panose="020B0604020202020204" charset="0"/>
      <p:regular r:id="rId15"/>
    </p:embeddedFont>
    <p:embeddedFont>
      <p:font typeface="Open Sans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24.svg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22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6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1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1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5" Type="http://schemas.openxmlformats.org/officeDocument/2006/relationships/image" Target="../media/image37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7.sv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032" r="-6303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213378" y="8120484"/>
            <a:ext cx="1556593" cy="835652"/>
            <a:chOff x="0" y="0"/>
            <a:chExt cx="4130604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130604" cy="2217502"/>
            </a:xfrm>
            <a:custGeom>
              <a:avLst/>
              <a:gdLst/>
              <a:ahLst/>
              <a:cxnLst/>
              <a:rect l="l" t="t" r="r" b="b"/>
              <a:pathLst>
                <a:path w="4130604" h="2217502">
                  <a:moveTo>
                    <a:pt x="4006144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06144" y="0"/>
                  </a:lnTo>
                  <a:cubicBezTo>
                    <a:pt x="4074724" y="0"/>
                    <a:pt x="4130604" y="55880"/>
                    <a:pt x="4130604" y="124460"/>
                  </a:cubicBezTo>
                  <a:lnTo>
                    <a:pt x="4130604" y="2093042"/>
                  </a:lnTo>
                  <a:cubicBezTo>
                    <a:pt x="4130604" y="2161622"/>
                    <a:pt x="4074724" y="2217502"/>
                    <a:pt x="4006144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243356" y="8514498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242651" y="2884958"/>
            <a:ext cx="7284909" cy="3824577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169065" y="6967094"/>
            <a:ext cx="2795761" cy="279576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550983" y="350255"/>
            <a:ext cx="8031925" cy="191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50"/>
              </a:lnSpc>
              <a:spcBef>
                <a:spcPct val="0"/>
              </a:spcBef>
            </a:pPr>
            <a:r>
              <a:rPr lang="en-US" sz="10035" u="sng">
                <a:solidFill>
                  <a:srgbClr val="5CE1E6"/>
                </a:solidFill>
                <a:latin typeface="Times New Roman Bold Italics"/>
              </a:rPr>
              <a:t>Chapitre 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8192" y="3401016"/>
            <a:ext cx="6844908" cy="2397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u="sng">
                <a:solidFill>
                  <a:srgbClr val="FF914D"/>
                </a:solidFill>
                <a:latin typeface="Open Sans Bold"/>
              </a:rPr>
              <a:t>Applications de la propagation rectiligne de la lumière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13378" y="8317350"/>
            <a:ext cx="1398128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604895" y="1028700"/>
            <a:ext cx="2512853" cy="251285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6760" r="-16760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9606744" y="4992527"/>
            <a:ext cx="6712313" cy="3775676"/>
          </a:xfrm>
          <a:custGeom>
            <a:avLst/>
            <a:gdLst/>
            <a:ahLst/>
            <a:cxnLst/>
            <a:rect l="l" t="t" r="r" b="b"/>
            <a:pathLst>
              <a:path w="6712313" h="3775676">
                <a:moveTo>
                  <a:pt x="0" y="0"/>
                </a:moveTo>
                <a:lnTo>
                  <a:pt x="6712313" y="0"/>
                </a:lnTo>
                <a:lnTo>
                  <a:pt x="6712313" y="3775676"/>
                </a:lnTo>
                <a:lnTo>
                  <a:pt x="0" y="3775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24527" y="5454536"/>
            <a:ext cx="7315200" cy="3045783"/>
          </a:xfrm>
          <a:custGeom>
            <a:avLst/>
            <a:gdLst/>
            <a:ahLst/>
            <a:cxnLst/>
            <a:rect l="l" t="t" r="r" b="b"/>
            <a:pathLst>
              <a:path w="7315200" h="3045783">
                <a:moveTo>
                  <a:pt x="0" y="0"/>
                </a:moveTo>
                <a:lnTo>
                  <a:pt x="7315200" y="0"/>
                </a:lnTo>
                <a:lnTo>
                  <a:pt x="7315200" y="3045783"/>
                </a:lnTo>
                <a:lnTo>
                  <a:pt x="0" y="30457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286456" y="1041438"/>
            <a:ext cx="710654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1 - La chambre noire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75917" y="69850"/>
            <a:ext cx="71065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1  - La chambre noire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6697" y="1827052"/>
            <a:ext cx="11358198" cy="20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    Une chambre noire est une boîte dont une face est percée d'un trou appelé </a:t>
            </a:r>
            <a:r>
              <a:rPr lang="en-US" sz="2999">
                <a:solidFill>
                  <a:srgbClr val="5CE1E6"/>
                </a:solidFill>
                <a:latin typeface="Open Sans Bold"/>
              </a:rPr>
              <a:t>sténopé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et l'autre face opposée est un écran translucide qui peut être par exemple du papier calque.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19438" y="3732053"/>
            <a:ext cx="864057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2 - Utilisation de la chambre noire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33475" y="5999209"/>
            <a:ext cx="6897303" cy="188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>
                <a:solidFill>
                  <a:srgbClr val="FFFFFF"/>
                </a:solidFill>
                <a:latin typeface="Open Sans Bold"/>
              </a:rPr>
              <a:t>      Placer devant l’ouverture de la chambre noire un corps lumineux (flamme de bougie)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04313" y="4607883"/>
            <a:ext cx="29556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5CE1E6"/>
                </a:solidFill>
                <a:latin typeface="Times New Roman Bold"/>
              </a:rPr>
              <a:t>a - Expérience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26311" y="-274364"/>
            <a:ext cx="1214194" cy="2111641"/>
          </a:xfrm>
          <a:custGeom>
            <a:avLst/>
            <a:gdLst/>
            <a:ahLst/>
            <a:cxnLst/>
            <a:rect l="l" t="t" r="r" b="b"/>
            <a:pathLst>
              <a:path w="1214194" h="2111641">
                <a:moveTo>
                  <a:pt x="1214194" y="0"/>
                </a:moveTo>
                <a:lnTo>
                  <a:pt x="0" y="0"/>
                </a:lnTo>
                <a:lnTo>
                  <a:pt x="0" y="2111641"/>
                </a:lnTo>
                <a:lnTo>
                  <a:pt x="1214194" y="2111641"/>
                </a:lnTo>
                <a:lnTo>
                  <a:pt x="121419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729731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1976724" cy="1717855"/>
          </a:xfrm>
          <a:custGeom>
            <a:avLst/>
            <a:gdLst/>
            <a:ahLst/>
            <a:cxnLst/>
            <a:rect l="l" t="t" r="r" b="b"/>
            <a:pathLst>
              <a:path w="1976724" h="1717855">
                <a:moveTo>
                  <a:pt x="0" y="0"/>
                </a:moveTo>
                <a:lnTo>
                  <a:pt x="1976724" y="0"/>
                </a:lnTo>
                <a:lnTo>
                  <a:pt x="1976724" y="1717855"/>
                </a:lnTo>
                <a:lnTo>
                  <a:pt x="0" y="17178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749159" y="1816862"/>
            <a:ext cx="3532049" cy="976130"/>
          </a:xfrm>
          <a:custGeom>
            <a:avLst/>
            <a:gdLst/>
            <a:ahLst/>
            <a:cxnLst/>
            <a:rect l="l" t="t" r="r" b="b"/>
            <a:pathLst>
              <a:path w="3532049" h="976130">
                <a:moveTo>
                  <a:pt x="0" y="0"/>
                </a:moveTo>
                <a:lnTo>
                  <a:pt x="3532049" y="0"/>
                </a:lnTo>
                <a:lnTo>
                  <a:pt x="3532049" y="976130"/>
                </a:lnTo>
                <a:lnTo>
                  <a:pt x="0" y="9761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16731" y="2747287"/>
            <a:ext cx="14076183" cy="1278471"/>
          </a:xfrm>
          <a:custGeom>
            <a:avLst/>
            <a:gdLst/>
            <a:ahLst/>
            <a:cxnLst/>
            <a:rect l="l" t="t" r="r" b="b"/>
            <a:pathLst>
              <a:path w="14076183" h="1278471">
                <a:moveTo>
                  <a:pt x="0" y="0"/>
                </a:moveTo>
                <a:lnTo>
                  <a:pt x="14076183" y="0"/>
                </a:lnTo>
                <a:lnTo>
                  <a:pt x="14076183" y="1278472"/>
                </a:lnTo>
                <a:lnTo>
                  <a:pt x="0" y="12784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46335" r="-205" b="-7129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46697" y="6615984"/>
            <a:ext cx="756238" cy="468867"/>
          </a:xfrm>
          <a:custGeom>
            <a:avLst/>
            <a:gdLst/>
            <a:ahLst/>
            <a:cxnLst/>
            <a:rect l="l" t="t" r="r" b="b"/>
            <a:pathLst>
              <a:path w="756238" h="468867">
                <a:moveTo>
                  <a:pt x="0" y="0"/>
                </a:moveTo>
                <a:lnTo>
                  <a:pt x="756238" y="0"/>
                </a:lnTo>
                <a:lnTo>
                  <a:pt x="756238" y="468868"/>
                </a:lnTo>
                <a:lnTo>
                  <a:pt x="0" y="4688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46697" y="8214856"/>
            <a:ext cx="756238" cy="468867"/>
          </a:xfrm>
          <a:custGeom>
            <a:avLst/>
            <a:gdLst/>
            <a:ahLst/>
            <a:cxnLst/>
            <a:rect l="l" t="t" r="r" b="b"/>
            <a:pathLst>
              <a:path w="756238" h="468867">
                <a:moveTo>
                  <a:pt x="0" y="0"/>
                </a:moveTo>
                <a:lnTo>
                  <a:pt x="756238" y="0"/>
                </a:lnTo>
                <a:lnTo>
                  <a:pt x="756238" y="468868"/>
                </a:lnTo>
                <a:lnTo>
                  <a:pt x="0" y="4688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46697" y="5009000"/>
            <a:ext cx="756238" cy="468867"/>
          </a:xfrm>
          <a:custGeom>
            <a:avLst/>
            <a:gdLst/>
            <a:ahLst/>
            <a:cxnLst/>
            <a:rect l="l" t="t" r="r" b="b"/>
            <a:pathLst>
              <a:path w="756238" h="468867">
                <a:moveTo>
                  <a:pt x="0" y="0"/>
                </a:moveTo>
                <a:lnTo>
                  <a:pt x="756238" y="0"/>
                </a:lnTo>
                <a:lnTo>
                  <a:pt x="756238" y="468867"/>
                </a:lnTo>
                <a:lnTo>
                  <a:pt x="0" y="4688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66674" y="4132868"/>
            <a:ext cx="3398584" cy="831389"/>
          </a:xfrm>
          <a:custGeom>
            <a:avLst/>
            <a:gdLst/>
            <a:ahLst/>
            <a:cxnLst/>
            <a:rect l="l" t="t" r="r" b="b"/>
            <a:pathLst>
              <a:path w="3398584" h="831389">
                <a:moveTo>
                  <a:pt x="0" y="0"/>
                </a:moveTo>
                <a:lnTo>
                  <a:pt x="3398584" y="0"/>
                </a:lnTo>
                <a:lnTo>
                  <a:pt x="3398584" y="831389"/>
                </a:lnTo>
                <a:lnTo>
                  <a:pt x="0" y="83138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12883" r="-27002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624816" y="1316754"/>
            <a:ext cx="366327" cy="297058"/>
          </a:xfrm>
          <a:custGeom>
            <a:avLst/>
            <a:gdLst/>
            <a:ahLst/>
            <a:cxnLst/>
            <a:rect l="l" t="t" r="r" b="b"/>
            <a:pathLst>
              <a:path w="366327" h="297058">
                <a:moveTo>
                  <a:pt x="0" y="0"/>
                </a:moveTo>
                <a:lnTo>
                  <a:pt x="366328" y="0"/>
                </a:lnTo>
                <a:lnTo>
                  <a:pt x="366328" y="297058"/>
                </a:lnTo>
                <a:lnTo>
                  <a:pt x="0" y="2970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996580" y="126792"/>
            <a:ext cx="710654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5CE1E6"/>
                </a:solidFill>
                <a:latin typeface="Times New Roman Bold"/>
              </a:rPr>
              <a:t>b - Observation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78085" y="1081532"/>
            <a:ext cx="1293183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     La chambre noire donne une image réelle et renversée A’B’ de l’objet AB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64642" y="1749989"/>
            <a:ext cx="3101083" cy="919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3"/>
              </a:lnSpc>
              <a:spcBef>
                <a:spcPct val="0"/>
              </a:spcBef>
            </a:pPr>
            <a:r>
              <a:rPr lang="en-US" sz="4802">
                <a:solidFill>
                  <a:srgbClr val="000000"/>
                </a:solidFill>
                <a:latin typeface="Times New Roman Bold"/>
              </a:rPr>
              <a:t> Conclusion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11757" y="2650117"/>
            <a:ext cx="13509561" cy="12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1"/>
              </a:lnSpc>
              <a:spcBef>
                <a:spcPct val="0"/>
              </a:spcBef>
            </a:pPr>
            <a:r>
              <a:rPr lang="en-US" sz="3457">
                <a:solidFill>
                  <a:srgbClr val="FFFFFF"/>
                </a:solidFill>
                <a:latin typeface="Times New Roman Bold"/>
              </a:rPr>
              <a:t>    Basé sur le principe de la propagation rectiligne de la lumière, la chambre noire donne une image A’B’ renversée d’un objet lumineux AB.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99761" y="4053829"/>
            <a:ext cx="2423993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Times New Roman Bold"/>
              </a:rPr>
              <a:t>Remarque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24346" y="4866125"/>
            <a:ext cx="1293183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Plus le diamètre du trou ( le sténopé ) est petit, plus l’image est plus nette et moins éclairée.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224346" y="6470136"/>
            <a:ext cx="1293183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Plus la distance entre l'objet lumineux et le trou est petite, plus les dimensions de l'image sont grandes.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24346" y="8071981"/>
            <a:ext cx="1293183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Plus la profondeur (la distance entre le trou et l'écran) est grande, plus les dimensions de l'image sont grandes.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71364" y="4546102"/>
            <a:ext cx="10945273" cy="3954217"/>
          </a:xfrm>
          <a:custGeom>
            <a:avLst/>
            <a:gdLst/>
            <a:ahLst/>
            <a:cxnLst/>
            <a:rect l="l" t="t" r="r" b="b"/>
            <a:pathLst>
              <a:path w="10945273" h="3954217">
                <a:moveTo>
                  <a:pt x="0" y="0"/>
                </a:moveTo>
                <a:lnTo>
                  <a:pt x="10945272" y="0"/>
                </a:lnTo>
                <a:lnTo>
                  <a:pt x="10945272" y="3954217"/>
                </a:lnTo>
                <a:lnTo>
                  <a:pt x="0" y="39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85449" y="866775"/>
            <a:ext cx="908545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1 -  Cas de source lumineuse ponctuelle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75917" y="69850"/>
            <a:ext cx="71065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 - Les ombres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75917" y="1599724"/>
            <a:ext cx="29556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5CE1E6"/>
                </a:solidFill>
                <a:latin typeface="Times New Roman Bold"/>
              </a:rPr>
              <a:t>a - Expérience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01139" y="2652554"/>
            <a:ext cx="14217918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     À l’aide d’une source ponctuelle, on éclaire un objet opaque (balle) placé devant un écran blanc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99348" y="-292565"/>
            <a:ext cx="1000073" cy="1739257"/>
          </a:xfrm>
          <a:custGeom>
            <a:avLst/>
            <a:gdLst/>
            <a:ahLst/>
            <a:cxnLst/>
            <a:rect l="l" t="t" r="r" b="b"/>
            <a:pathLst>
              <a:path w="1000073" h="1739257">
                <a:moveTo>
                  <a:pt x="1000072" y="0"/>
                </a:moveTo>
                <a:lnTo>
                  <a:pt x="0" y="0"/>
                </a:lnTo>
                <a:lnTo>
                  <a:pt x="0" y="1739257"/>
                </a:lnTo>
                <a:lnTo>
                  <a:pt x="1000072" y="1739257"/>
                </a:lnTo>
                <a:lnTo>
                  <a:pt x="100007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15815" y="-719096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1722202"/>
            <a:ext cx="583941" cy="473523"/>
          </a:xfrm>
          <a:custGeom>
            <a:avLst/>
            <a:gdLst/>
            <a:ahLst/>
            <a:cxnLst/>
            <a:rect l="l" t="t" r="r" b="b"/>
            <a:pathLst>
              <a:path w="583941" h="473523">
                <a:moveTo>
                  <a:pt x="0" y="0"/>
                </a:moveTo>
                <a:lnTo>
                  <a:pt x="583941" y="0"/>
                </a:lnTo>
                <a:lnTo>
                  <a:pt x="583941" y="473524"/>
                </a:lnTo>
                <a:lnTo>
                  <a:pt x="0" y="473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20671" y="4796277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4"/>
                </a:lnTo>
                <a:lnTo>
                  <a:pt x="0" y="4025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89624" y="1560277"/>
            <a:ext cx="16009760" cy="2174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    Après avoir placé une bale opaque entre un écran et une source lumineuse ponctuelle, en s’appuyant sur le principe de la propagationrectiligne de la lumière,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8021" y="3763713"/>
            <a:ext cx="2359938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on obtient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4942" y="4557462"/>
            <a:ext cx="16568318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Une zone sombre sur l'écran, appelée 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l'ombre portée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de la balle.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5351211"/>
            <a:ext cx="16568318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Une zone non éclairée sur la balle, appelée 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l'ombre propre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de la balle.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6899" y="6268877"/>
            <a:ext cx="14334945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   Une zone non éclairée entre l’ombre propre et l’ombre portée, appelé 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cône d'ombre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53398" y="5613494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4"/>
                </a:lnTo>
                <a:lnTo>
                  <a:pt x="0" y="4025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86125" y="6430711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4"/>
                </a:lnTo>
                <a:lnTo>
                  <a:pt x="0" y="4025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941378" y="582511"/>
            <a:ext cx="3775447" cy="892378"/>
          </a:xfrm>
          <a:custGeom>
            <a:avLst/>
            <a:gdLst/>
            <a:ahLst/>
            <a:cxnLst/>
            <a:rect l="l" t="t" r="r" b="b"/>
            <a:pathLst>
              <a:path w="3775447" h="892378">
                <a:moveTo>
                  <a:pt x="0" y="0"/>
                </a:moveTo>
                <a:lnTo>
                  <a:pt x="3775446" y="0"/>
                </a:lnTo>
                <a:lnTo>
                  <a:pt x="3775446" y="892378"/>
                </a:lnTo>
                <a:lnTo>
                  <a:pt x="0" y="8923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455895" y="496560"/>
            <a:ext cx="2746412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46697" y="3493928"/>
            <a:ext cx="13400448" cy="4801827"/>
          </a:xfrm>
          <a:custGeom>
            <a:avLst/>
            <a:gdLst/>
            <a:ahLst/>
            <a:cxnLst/>
            <a:rect l="l" t="t" r="r" b="b"/>
            <a:pathLst>
              <a:path w="13400448" h="4801827">
                <a:moveTo>
                  <a:pt x="0" y="0"/>
                </a:moveTo>
                <a:lnTo>
                  <a:pt x="13400448" y="0"/>
                </a:lnTo>
                <a:lnTo>
                  <a:pt x="13400448" y="4801827"/>
                </a:lnTo>
                <a:lnTo>
                  <a:pt x="0" y="48018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85449" y="866775"/>
            <a:ext cx="1048413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Utilisation d’une source lumineuse étendue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34493" y="1633755"/>
            <a:ext cx="29556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5CE1E6"/>
                </a:solidFill>
                <a:latin typeface="Times New Roman Bold"/>
              </a:rPr>
              <a:t> Expérience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33926" y="2518309"/>
            <a:ext cx="14217918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On remplace la source ponctuelle par une source étendue (une lampe)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99348" y="-292565"/>
            <a:ext cx="1000073" cy="1739257"/>
          </a:xfrm>
          <a:custGeom>
            <a:avLst/>
            <a:gdLst/>
            <a:ahLst/>
            <a:cxnLst/>
            <a:rect l="l" t="t" r="r" b="b"/>
            <a:pathLst>
              <a:path w="1000073" h="1739257">
                <a:moveTo>
                  <a:pt x="1000072" y="0"/>
                </a:moveTo>
                <a:lnTo>
                  <a:pt x="0" y="0"/>
                </a:lnTo>
                <a:lnTo>
                  <a:pt x="0" y="1739257"/>
                </a:lnTo>
                <a:lnTo>
                  <a:pt x="1000072" y="1739257"/>
                </a:lnTo>
                <a:lnTo>
                  <a:pt x="100007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15815" y="-719096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4154" y="1436678"/>
            <a:ext cx="583941" cy="473523"/>
          </a:xfrm>
          <a:custGeom>
            <a:avLst/>
            <a:gdLst/>
            <a:ahLst/>
            <a:cxnLst/>
            <a:rect l="l" t="t" r="r" b="b"/>
            <a:pathLst>
              <a:path w="583941" h="473523">
                <a:moveTo>
                  <a:pt x="0" y="0"/>
                </a:moveTo>
                <a:lnTo>
                  <a:pt x="583941" y="0"/>
                </a:lnTo>
                <a:lnTo>
                  <a:pt x="583941" y="473524"/>
                </a:lnTo>
                <a:lnTo>
                  <a:pt x="0" y="473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9608" y="3996292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59608" y="3262983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59608" y="4884602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26881" y="6528572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109018" y="288717"/>
            <a:ext cx="3775447" cy="892378"/>
          </a:xfrm>
          <a:custGeom>
            <a:avLst/>
            <a:gdLst/>
            <a:ahLst/>
            <a:cxnLst/>
            <a:rect l="l" t="t" r="r" b="b"/>
            <a:pathLst>
              <a:path w="3775447" h="892378">
                <a:moveTo>
                  <a:pt x="0" y="0"/>
                </a:moveTo>
                <a:lnTo>
                  <a:pt x="3775446" y="0"/>
                </a:lnTo>
                <a:lnTo>
                  <a:pt x="3775446" y="892379"/>
                </a:lnTo>
                <a:lnTo>
                  <a:pt x="0" y="8923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18827" y="1311602"/>
            <a:ext cx="15650347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    Après avoir placé une balle opaque entre un écran et une source de lumière étendue, on obtient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39158" y="3000701"/>
            <a:ext cx="1565034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Une zone non éclairée sur la balle, appelée 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l'ombre propre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de la balle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04612" y="3734010"/>
            <a:ext cx="1565034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Une zone de l'écran complètement obscure, appelée 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l’ombre portée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18852" y="4648973"/>
            <a:ext cx="15650347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   Une zone de l'écran qui entoure l'ombre porté et qui est partiellement sombre, appelée </a:t>
            </a:r>
            <a:r>
              <a:rPr lang="en-US" sz="4000">
                <a:solidFill>
                  <a:srgbClr val="5CE1E6"/>
                </a:solidFill>
                <a:latin typeface="Times New Roman Bold"/>
              </a:rPr>
              <a:t>pénombre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04612" y="6338072"/>
            <a:ext cx="1565034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Une zone non éclairée entre l’objet opaque et l’écran, appelé </a:t>
            </a:r>
            <a:r>
              <a:rPr lang="en-US" sz="4000">
                <a:solidFill>
                  <a:srgbClr val="5CE1E6"/>
                </a:solidFill>
                <a:latin typeface="Times New Roman Bold"/>
              </a:rPr>
              <a:t>cône d'ombre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23535" y="202766"/>
            <a:ext cx="2746412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68567" y="2937052"/>
            <a:ext cx="12291627" cy="6296303"/>
          </a:xfrm>
          <a:custGeom>
            <a:avLst/>
            <a:gdLst/>
            <a:ahLst/>
            <a:cxnLst/>
            <a:rect l="l" t="t" r="r" b="b"/>
            <a:pathLst>
              <a:path w="12291627" h="6296303">
                <a:moveTo>
                  <a:pt x="0" y="0"/>
                </a:moveTo>
                <a:lnTo>
                  <a:pt x="12291627" y="0"/>
                </a:lnTo>
                <a:lnTo>
                  <a:pt x="12291627" y="6296303"/>
                </a:lnTo>
                <a:lnTo>
                  <a:pt x="0" y="6296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608" t="-16102" r="-10587" b="-14787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83544" y="986950"/>
            <a:ext cx="908545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1 - Éclipse du soleil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75917" y="69850"/>
            <a:ext cx="71065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III- Les éclipses: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75917" y="2001699"/>
            <a:ext cx="29556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5CE1E6"/>
                </a:solidFill>
                <a:latin typeface="Times New Roman Bold"/>
              </a:rPr>
              <a:t>a - Expérience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99348" y="-292565"/>
            <a:ext cx="1000073" cy="1739257"/>
          </a:xfrm>
          <a:custGeom>
            <a:avLst/>
            <a:gdLst/>
            <a:ahLst/>
            <a:cxnLst/>
            <a:rect l="l" t="t" r="r" b="b"/>
            <a:pathLst>
              <a:path w="1000073" h="1739257">
                <a:moveTo>
                  <a:pt x="1000072" y="0"/>
                </a:moveTo>
                <a:lnTo>
                  <a:pt x="0" y="0"/>
                </a:lnTo>
                <a:lnTo>
                  <a:pt x="0" y="1739257"/>
                </a:lnTo>
                <a:lnTo>
                  <a:pt x="1000072" y="1739257"/>
                </a:lnTo>
                <a:lnTo>
                  <a:pt x="100007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622184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294989" y="-11253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78095" y="1028700"/>
            <a:ext cx="466759" cy="378499"/>
          </a:xfrm>
          <a:custGeom>
            <a:avLst/>
            <a:gdLst/>
            <a:ahLst/>
            <a:cxnLst/>
            <a:rect l="l" t="t" r="r" b="b"/>
            <a:pathLst>
              <a:path w="466759" h="378499">
                <a:moveTo>
                  <a:pt x="0" y="0"/>
                </a:moveTo>
                <a:lnTo>
                  <a:pt x="466760" y="0"/>
                </a:lnTo>
                <a:lnTo>
                  <a:pt x="466760" y="378499"/>
                </a:lnTo>
                <a:lnTo>
                  <a:pt x="0" y="3784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26367" y="3126678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8" y="0"/>
                </a:lnTo>
                <a:lnTo>
                  <a:pt x="518488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26367" y="4543593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8" y="0"/>
                </a:lnTo>
                <a:lnTo>
                  <a:pt x="518488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894621" y="5841940"/>
            <a:ext cx="2717938" cy="271793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44520" r="-4452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2102920" y="5841940"/>
            <a:ext cx="2717938" cy="271793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4377" r="-14377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 flipH="1">
            <a:off x="2620917" y="8702754"/>
            <a:ext cx="5497610" cy="603249"/>
          </a:xfrm>
          <a:custGeom>
            <a:avLst/>
            <a:gdLst/>
            <a:ahLst/>
            <a:cxnLst/>
            <a:rect l="l" t="t" r="r" b="b"/>
            <a:pathLst>
              <a:path w="5497610" h="603249">
                <a:moveTo>
                  <a:pt x="5497610" y="0"/>
                </a:moveTo>
                <a:lnTo>
                  <a:pt x="0" y="0"/>
                </a:lnTo>
                <a:lnTo>
                  <a:pt x="0" y="603249"/>
                </a:lnTo>
                <a:lnTo>
                  <a:pt x="5497610" y="603249"/>
                </a:lnTo>
                <a:lnTo>
                  <a:pt x="549761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148541" r="-18604" b="-144506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973047" y="866775"/>
            <a:ext cx="14635177" cy="2174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   Le phénomène d'éclipse solaire se produit lorsque la lune passe (</a:t>
            </a:r>
            <a:r>
              <a:rPr lang="en-US" sz="4000">
                <a:solidFill>
                  <a:srgbClr val="FFDC5D"/>
                </a:solidFill>
                <a:latin typeface="Times New Roman Bold"/>
              </a:rPr>
              <a:t>dans la phase de nouvelle lune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) entre le soleil et la terre, où les trois sont sur une même droite.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90395" y="2897389"/>
            <a:ext cx="14815652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Pour un observateur se trouvant dans la zone d'</a:t>
            </a:r>
            <a:r>
              <a:rPr lang="en-US" sz="4000">
                <a:solidFill>
                  <a:srgbClr val="FFDC5D"/>
                </a:solidFill>
                <a:latin typeface="Times New Roman Bold"/>
              </a:rPr>
              <a:t>ombre portée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de la lune, il assiste à une </a:t>
            </a:r>
            <a:r>
              <a:rPr lang="en-US" sz="4000">
                <a:solidFill>
                  <a:srgbClr val="5CE1E6"/>
                </a:solidFill>
                <a:latin typeface="Times New Roman Bold"/>
              </a:rPr>
              <a:t>éclipse totale du soleil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90395" y="4352866"/>
            <a:ext cx="14612618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Pour un observateur se trouvant dans la zone de </a:t>
            </a:r>
            <a:r>
              <a:rPr lang="en-US" sz="4000">
                <a:solidFill>
                  <a:srgbClr val="FFDC5D"/>
                </a:solidFill>
                <a:latin typeface="Times New Roman Bold"/>
              </a:rPr>
              <a:t>pénombre portée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de la lune, il assiste à une</a:t>
            </a:r>
            <a:r>
              <a:rPr lang="en-US" sz="4000">
                <a:solidFill>
                  <a:srgbClr val="2BCCCA"/>
                </a:solidFill>
                <a:latin typeface="Times New Roman Bold"/>
              </a:rPr>
              <a:t> éclipse partielle du soleil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09130" y="8540829"/>
            <a:ext cx="4688919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  <a:ea typeface="Times New Roman Bold"/>
              </a:rPr>
              <a:t>Eclipse totale du sole﻿il</a:t>
            </a:r>
          </a:p>
        </p:txBody>
      </p:sp>
      <p:sp>
        <p:nvSpPr>
          <p:cNvPr id="21" name="Freeform 21"/>
          <p:cNvSpPr/>
          <p:nvPr/>
        </p:nvSpPr>
        <p:spPr>
          <a:xfrm flipH="1">
            <a:off x="11130898" y="8674064"/>
            <a:ext cx="5646521" cy="619589"/>
          </a:xfrm>
          <a:custGeom>
            <a:avLst/>
            <a:gdLst/>
            <a:ahLst/>
            <a:cxnLst/>
            <a:rect l="l" t="t" r="r" b="b"/>
            <a:pathLst>
              <a:path w="5646521" h="619589">
                <a:moveTo>
                  <a:pt x="5646521" y="0"/>
                </a:moveTo>
                <a:lnTo>
                  <a:pt x="0" y="0"/>
                </a:lnTo>
                <a:lnTo>
                  <a:pt x="0" y="619589"/>
                </a:lnTo>
                <a:lnTo>
                  <a:pt x="5646521" y="619589"/>
                </a:lnTo>
                <a:lnTo>
                  <a:pt x="564652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148541" r="-18604" b="-144506"/>
            </a:stretch>
          </a:blipFill>
        </p:spPr>
      </p:sp>
      <p:sp>
        <p:nvSpPr>
          <p:cNvPr id="22" name="Freeform 22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1356492" y="8575871"/>
            <a:ext cx="4561642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Eclipse partielle du soleil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43281" y="-966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44384" y="1935403"/>
            <a:ext cx="12015809" cy="6007905"/>
          </a:xfrm>
          <a:custGeom>
            <a:avLst/>
            <a:gdLst/>
            <a:ahLst/>
            <a:cxnLst/>
            <a:rect l="l" t="t" r="r" b="b"/>
            <a:pathLst>
              <a:path w="12015809" h="6007905">
                <a:moveTo>
                  <a:pt x="0" y="0"/>
                </a:moveTo>
                <a:lnTo>
                  <a:pt x="12015810" y="0"/>
                </a:lnTo>
                <a:lnTo>
                  <a:pt x="12015810" y="6007905"/>
                </a:lnTo>
                <a:lnTo>
                  <a:pt x="0" y="60079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268567" y="459938"/>
            <a:ext cx="908545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2 - Éclipse de la lune 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99348" y="-292565"/>
            <a:ext cx="1000073" cy="1739257"/>
          </a:xfrm>
          <a:custGeom>
            <a:avLst/>
            <a:gdLst/>
            <a:ahLst/>
            <a:cxnLst/>
            <a:rect l="l" t="t" r="r" b="b"/>
            <a:pathLst>
              <a:path w="1000073" h="1739257">
                <a:moveTo>
                  <a:pt x="1000072" y="0"/>
                </a:moveTo>
                <a:lnTo>
                  <a:pt x="0" y="0"/>
                </a:lnTo>
                <a:lnTo>
                  <a:pt x="0" y="1739257"/>
                </a:lnTo>
                <a:lnTo>
                  <a:pt x="1000072" y="1739257"/>
                </a:lnTo>
                <a:lnTo>
                  <a:pt x="100007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897000" y="7531412"/>
            <a:ext cx="4868179" cy="4899295"/>
          </a:xfrm>
          <a:custGeom>
            <a:avLst/>
            <a:gdLst/>
            <a:ahLst/>
            <a:cxnLst/>
            <a:rect l="l" t="t" r="r" b="b"/>
            <a:pathLst>
              <a:path w="4868179" h="4899295">
                <a:moveTo>
                  <a:pt x="0" y="0"/>
                </a:moveTo>
                <a:lnTo>
                  <a:pt x="4868180" y="0"/>
                </a:lnTo>
                <a:lnTo>
                  <a:pt x="4868180" y="4899295"/>
                </a:lnTo>
                <a:lnTo>
                  <a:pt x="0" y="4899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247099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622184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294989" y="-112539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8" y="0"/>
                </a:lnTo>
                <a:lnTo>
                  <a:pt x="2589978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61610" y="1652412"/>
            <a:ext cx="466759" cy="378499"/>
          </a:xfrm>
          <a:custGeom>
            <a:avLst/>
            <a:gdLst/>
            <a:ahLst/>
            <a:cxnLst/>
            <a:rect l="l" t="t" r="r" b="b"/>
            <a:pathLst>
              <a:path w="466759" h="378499">
                <a:moveTo>
                  <a:pt x="0" y="0"/>
                </a:moveTo>
                <a:lnTo>
                  <a:pt x="466759" y="0"/>
                </a:lnTo>
                <a:lnTo>
                  <a:pt x="466759" y="378500"/>
                </a:lnTo>
                <a:lnTo>
                  <a:pt x="0" y="378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85611" y="3436761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7" y="0"/>
                </a:lnTo>
                <a:lnTo>
                  <a:pt x="518487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03335" y="5222525"/>
            <a:ext cx="518487" cy="402535"/>
          </a:xfrm>
          <a:custGeom>
            <a:avLst/>
            <a:gdLst/>
            <a:ahLst/>
            <a:cxnLst/>
            <a:rect l="l" t="t" r="r" b="b"/>
            <a:pathLst>
              <a:path w="518487" h="402535">
                <a:moveTo>
                  <a:pt x="0" y="0"/>
                </a:moveTo>
                <a:lnTo>
                  <a:pt x="518488" y="0"/>
                </a:lnTo>
                <a:lnTo>
                  <a:pt x="518488" y="402535"/>
                </a:lnTo>
                <a:lnTo>
                  <a:pt x="0" y="4025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803335" y="1490487"/>
            <a:ext cx="14635177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L'éclipse lunaire se produit lorsque la terre est présente entre la lune et le soleil, et les trois sont alignés.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19088" y="3274836"/>
            <a:ext cx="14815652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Lorsque la lune se trouve entièrement dans le cône d’ombre de la terre, on assiste à une éclipse totale de la lune.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04098" y="5060600"/>
            <a:ext cx="14612618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Lorsque la lune se trouve partiellement dans le cône d’ombre de la terre, on assiste à une éclipse partielle de la lune.</a:t>
            </a:r>
          </a:p>
        </p:txBody>
      </p:sp>
      <p:sp>
        <p:nvSpPr>
          <p:cNvPr id="15" name="Freeform 1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586</Words>
  <Application>Microsoft Office PowerPoint</Application>
  <PresentationFormat>Personnalisé</PresentationFormat>
  <Paragraphs>48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Times New Roman Bold Italics</vt:lpstr>
      <vt:lpstr>Times New Roman Bold</vt:lpstr>
      <vt:lpstr>Open Sans Bold</vt:lpstr>
      <vt:lpstr>Open Sans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4</dc:title>
  <dc:creator>hp</dc:creator>
  <cp:lastModifiedBy>hp</cp:lastModifiedBy>
  <cp:revision>2</cp:revision>
  <dcterms:created xsi:type="dcterms:W3CDTF">2006-08-16T00:00:00Z</dcterms:created>
  <dcterms:modified xsi:type="dcterms:W3CDTF">2024-06-29T17:21:43Z</dcterms:modified>
  <dc:identifier>DAGJhxkD-lg</dc:identifier>
</cp:coreProperties>
</file>