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Times New Roman Bold Italics" panose="020B0604020202020204" charset="0"/>
      <p:regular r:id="rId11"/>
    </p:embeddedFont>
    <p:embeddedFont>
      <p:font typeface="Times New Roman Bold" panose="020B0604020202020204" charset="0"/>
      <p:regular r:id="rId12"/>
    </p:embeddedFont>
    <p:embeddedFont>
      <p:font typeface="Open Sans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imes New Roman" panose="02020603050405020304" pitchFamily="18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7.svg"/><Relationship Id="rId5" Type="http://schemas.openxmlformats.org/officeDocument/2006/relationships/image" Target="../media/image6.svg"/><Relationship Id="rId15" Type="http://schemas.openxmlformats.org/officeDocument/2006/relationships/image" Target="../media/image21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5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8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6.svg"/><Relationship Id="rId5" Type="http://schemas.openxmlformats.org/officeDocument/2006/relationships/image" Target="../media/image8.sv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.svg"/><Relationship Id="rId18" Type="http://schemas.openxmlformats.org/officeDocument/2006/relationships/image" Target="../media/image37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0.svg"/><Relationship Id="rId5" Type="http://schemas.openxmlformats.org/officeDocument/2006/relationships/image" Target="../media/image8.svg"/><Relationship Id="rId15" Type="http://schemas.openxmlformats.org/officeDocument/2006/relationships/image" Target="../media/image34.sv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28.sv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image" Target="../media/image3.png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9.svg"/><Relationship Id="rId5" Type="http://schemas.openxmlformats.org/officeDocument/2006/relationships/image" Target="../media/image8.svg"/><Relationship Id="rId15" Type="http://schemas.openxmlformats.org/officeDocument/2006/relationships/image" Target="../media/image22.png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30.svg"/><Relationship Id="rId14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3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svg"/><Relationship Id="rId5" Type="http://schemas.openxmlformats.org/officeDocument/2006/relationships/image" Target="../media/image6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4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089901" y="746843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10305" r="-9332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129444" y="7895093"/>
            <a:ext cx="1623172" cy="835652"/>
            <a:chOff x="0" y="0"/>
            <a:chExt cx="4307277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307277" cy="2217502"/>
            </a:xfrm>
            <a:custGeom>
              <a:avLst/>
              <a:gdLst/>
              <a:ahLst/>
              <a:cxnLst/>
              <a:rect l="l" t="t" r="r" b="b"/>
              <a:pathLst>
                <a:path w="4307277" h="2217502">
                  <a:moveTo>
                    <a:pt x="4182817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82818" y="0"/>
                  </a:lnTo>
                  <a:cubicBezTo>
                    <a:pt x="4251397" y="0"/>
                    <a:pt x="4307277" y="55880"/>
                    <a:pt x="4307277" y="124460"/>
                  </a:cubicBezTo>
                  <a:lnTo>
                    <a:pt x="4307277" y="2093042"/>
                  </a:lnTo>
                  <a:cubicBezTo>
                    <a:pt x="4307277" y="2161622"/>
                    <a:pt x="4251397" y="2217502"/>
                    <a:pt x="4182818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307177" y="8289106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146555" y="2591957"/>
            <a:ext cx="7313114" cy="3839385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5954208" y="6961725"/>
            <a:ext cx="2821243" cy="2701984"/>
            <a:chOff x="0" y="0"/>
            <a:chExt cx="812800" cy="7784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78442"/>
            </a:xfrm>
            <a:custGeom>
              <a:avLst/>
              <a:gdLst/>
              <a:ahLst/>
              <a:cxnLst/>
              <a:rect l="l" t="t" r="r" b="b"/>
              <a:pathLst>
                <a:path w="812800" h="778442">
                  <a:moveTo>
                    <a:pt x="406400" y="0"/>
                  </a:moveTo>
                  <a:cubicBezTo>
                    <a:pt x="181951" y="0"/>
                    <a:pt x="0" y="174260"/>
                    <a:pt x="0" y="389221"/>
                  </a:cubicBezTo>
                  <a:cubicBezTo>
                    <a:pt x="0" y="604182"/>
                    <a:pt x="181951" y="778442"/>
                    <a:pt x="406400" y="778442"/>
                  </a:cubicBezTo>
                  <a:cubicBezTo>
                    <a:pt x="630849" y="778442"/>
                    <a:pt x="812800" y="604182"/>
                    <a:pt x="812800" y="389221"/>
                  </a:cubicBezTo>
                  <a:cubicBezTo>
                    <a:pt x="812800" y="174260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t="-2206" b="-2206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2468945" y="675165"/>
            <a:ext cx="8031925" cy="191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50"/>
              </a:lnSpc>
              <a:spcBef>
                <a:spcPct val="0"/>
              </a:spcBef>
            </a:pPr>
            <a:r>
              <a:rPr lang="en-US" sz="10035" u="sng">
                <a:solidFill>
                  <a:srgbClr val="5CE1E6"/>
                </a:solidFill>
                <a:latin typeface="Times New Roman Bold Italics"/>
              </a:rPr>
              <a:t>Chapitre  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23362" y="3258694"/>
            <a:ext cx="6159501" cy="27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 u="sng" dirty="0">
                <a:solidFill>
                  <a:srgbClr val="FF914D"/>
                </a:solidFill>
                <a:latin typeface="Times New Roman Bold"/>
              </a:rPr>
              <a:t>Propagation de la lumière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29444" y="8091959"/>
            <a:ext cx="1398128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41350" y="7714985"/>
            <a:ext cx="4701010" cy="4731057"/>
          </a:xfrm>
          <a:custGeom>
            <a:avLst/>
            <a:gdLst/>
            <a:ahLst/>
            <a:cxnLst/>
            <a:rect l="l" t="t" r="r" b="b"/>
            <a:pathLst>
              <a:path w="4701010" h="4731057">
                <a:moveTo>
                  <a:pt x="0" y="0"/>
                </a:moveTo>
                <a:lnTo>
                  <a:pt x="4701010" y="0"/>
                </a:lnTo>
                <a:lnTo>
                  <a:pt x="4701010" y="4731057"/>
                </a:lnTo>
                <a:lnTo>
                  <a:pt x="0" y="4731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3617" y="7438487"/>
            <a:ext cx="1820235" cy="3165625"/>
          </a:xfrm>
          <a:custGeom>
            <a:avLst/>
            <a:gdLst/>
            <a:ahLst/>
            <a:cxnLst/>
            <a:rect l="l" t="t" r="r" b="b"/>
            <a:pathLst>
              <a:path w="1820235" h="3165625">
                <a:moveTo>
                  <a:pt x="1820235" y="0"/>
                </a:moveTo>
                <a:lnTo>
                  <a:pt x="0" y="0"/>
                </a:lnTo>
                <a:lnTo>
                  <a:pt x="0" y="3165625"/>
                </a:lnTo>
                <a:lnTo>
                  <a:pt x="1820235" y="3165625"/>
                </a:lnTo>
                <a:lnTo>
                  <a:pt x="18202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4644" y="288717"/>
            <a:ext cx="1668112" cy="1449658"/>
          </a:xfrm>
          <a:custGeom>
            <a:avLst/>
            <a:gdLst/>
            <a:ahLst/>
            <a:cxnLst/>
            <a:rect l="l" t="t" r="r" b="b"/>
            <a:pathLst>
              <a:path w="1668112" h="1449658">
                <a:moveTo>
                  <a:pt x="0" y="0"/>
                </a:moveTo>
                <a:lnTo>
                  <a:pt x="1668112" y="0"/>
                </a:lnTo>
                <a:lnTo>
                  <a:pt x="1668112" y="1449658"/>
                </a:lnTo>
                <a:lnTo>
                  <a:pt x="0" y="14496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949311" y="5760901"/>
            <a:ext cx="10120310" cy="4205491"/>
          </a:xfrm>
          <a:custGeom>
            <a:avLst/>
            <a:gdLst/>
            <a:ahLst/>
            <a:cxnLst/>
            <a:rect l="l" t="t" r="r" b="b"/>
            <a:pathLst>
              <a:path w="10120310" h="4205491">
                <a:moveTo>
                  <a:pt x="0" y="0"/>
                </a:moveTo>
                <a:lnTo>
                  <a:pt x="10120310" y="0"/>
                </a:lnTo>
                <a:lnTo>
                  <a:pt x="10120310" y="4205491"/>
                </a:lnTo>
                <a:lnTo>
                  <a:pt x="0" y="42054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003" t="-54093" r="-4651" b="-42010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934273" y="178990"/>
            <a:ext cx="9788843" cy="967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51"/>
              </a:lnSpc>
              <a:spcBef>
                <a:spcPct val="0"/>
              </a:spcBef>
            </a:pPr>
            <a:r>
              <a:rPr lang="en-US" sz="5036" u="sng">
                <a:solidFill>
                  <a:srgbClr val="FF914D"/>
                </a:solidFill>
                <a:latin typeface="Times New Roman Bold"/>
              </a:rPr>
              <a:t>I - Propagation de la lumière blanche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62756" y="1240528"/>
            <a:ext cx="14293421" cy="148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La lumière se propage dans différents directions à partir d’une source lumineuse, à travers différents milieux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34273" y="2534448"/>
            <a:ext cx="7402592" cy="967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51"/>
              </a:lnSpc>
              <a:spcBef>
                <a:spcPct val="0"/>
              </a:spcBef>
            </a:pPr>
            <a:r>
              <a:rPr lang="en-US" sz="5036" u="sng">
                <a:solidFill>
                  <a:srgbClr val="FF914D"/>
                </a:solidFill>
                <a:latin typeface="Times New Roman Bold"/>
              </a:rPr>
              <a:t>II  - Milieux de propagation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9155" y="4215665"/>
            <a:ext cx="15939849" cy="2202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1"/>
              </a:lnSpc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     On interpose successivement trois corps différents (une plaque en verre –</a:t>
            </a:r>
          </a:p>
          <a:p>
            <a:pPr algn="l">
              <a:lnSpc>
                <a:spcPts val="5651"/>
              </a:lnSpc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un verre dépoli – une plaque en bois) entre l’œil et une lampe allumée.</a:t>
            </a:r>
          </a:p>
          <a:p>
            <a:pPr algn="l">
              <a:lnSpc>
                <a:spcPts val="5651"/>
              </a:lnSpc>
              <a:spcBef>
                <a:spcPct val="0"/>
              </a:spcBef>
            </a:pPr>
            <a:endParaRPr lang="en-US" sz="4036">
              <a:solidFill>
                <a:srgbClr val="FFFFFF"/>
              </a:solidFill>
              <a:latin typeface="Times New Roman Bold Itali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939636" y="3395417"/>
            <a:ext cx="3769281" cy="85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1"/>
              </a:lnSpc>
              <a:spcBef>
                <a:spcPct val="0"/>
              </a:spcBef>
            </a:pPr>
            <a:r>
              <a:rPr lang="en-US" sz="4536" u="sng">
                <a:solidFill>
                  <a:srgbClr val="B6F61A"/>
                </a:solidFill>
                <a:latin typeface="Times New Roman Bold Italics"/>
              </a:rPr>
              <a:t>1 - Expérience 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504943" y="-1730070"/>
            <a:ext cx="4591407" cy="4620753"/>
          </a:xfrm>
          <a:custGeom>
            <a:avLst/>
            <a:gdLst/>
            <a:ahLst/>
            <a:cxnLst/>
            <a:rect l="l" t="t" r="r" b="b"/>
            <a:pathLst>
              <a:path w="4591407" h="4620753">
                <a:moveTo>
                  <a:pt x="0" y="0"/>
                </a:moveTo>
                <a:lnTo>
                  <a:pt x="4591407" y="0"/>
                </a:lnTo>
                <a:lnTo>
                  <a:pt x="4591407" y="4620753"/>
                </a:lnTo>
                <a:lnTo>
                  <a:pt x="0" y="46207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301104" y="-86702"/>
            <a:ext cx="1331100" cy="2314956"/>
          </a:xfrm>
          <a:custGeom>
            <a:avLst/>
            <a:gdLst/>
            <a:ahLst/>
            <a:cxnLst/>
            <a:rect l="l" t="t" r="r" b="b"/>
            <a:pathLst>
              <a:path w="1331100" h="2314956">
                <a:moveTo>
                  <a:pt x="1331100" y="0"/>
                </a:moveTo>
                <a:lnTo>
                  <a:pt x="0" y="0"/>
                </a:lnTo>
                <a:lnTo>
                  <a:pt x="0" y="2314956"/>
                </a:lnTo>
                <a:lnTo>
                  <a:pt x="1331100" y="2314956"/>
                </a:lnTo>
                <a:lnTo>
                  <a:pt x="13311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36632" y="7549196"/>
            <a:ext cx="1888913" cy="3285067"/>
          </a:xfrm>
          <a:custGeom>
            <a:avLst/>
            <a:gdLst/>
            <a:ahLst/>
            <a:cxnLst/>
            <a:rect l="l" t="t" r="r" b="b"/>
            <a:pathLst>
              <a:path w="1888913" h="3285067">
                <a:moveTo>
                  <a:pt x="1888914" y="0"/>
                </a:moveTo>
                <a:lnTo>
                  <a:pt x="0" y="0"/>
                </a:lnTo>
                <a:lnTo>
                  <a:pt x="0" y="3285067"/>
                </a:lnTo>
                <a:lnTo>
                  <a:pt x="1888914" y="3285067"/>
                </a:lnTo>
                <a:lnTo>
                  <a:pt x="18889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279" y="-3100239"/>
            <a:ext cx="6272549" cy="6312641"/>
          </a:xfrm>
          <a:custGeom>
            <a:avLst/>
            <a:gdLst/>
            <a:ahLst/>
            <a:cxnLst/>
            <a:rect l="l" t="t" r="r" b="b"/>
            <a:pathLst>
              <a:path w="6272549" h="6312641">
                <a:moveTo>
                  <a:pt x="0" y="0"/>
                </a:moveTo>
                <a:lnTo>
                  <a:pt x="6272549" y="0"/>
                </a:lnTo>
                <a:lnTo>
                  <a:pt x="6272549" y="6312641"/>
                </a:lnTo>
                <a:lnTo>
                  <a:pt x="0" y="63126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7019" y="117273"/>
            <a:ext cx="1960746" cy="1703969"/>
          </a:xfrm>
          <a:custGeom>
            <a:avLst/>
            <a:gdLst/>
            <a:ahLst/>
            <a:cxnLst/>
            <a:rect l="l" t="t" r="r" b="b"/>
            <a:pathLst>
              <a:path w="1960746" h="1703969">
                <a:moveTo>
                  <a:pt x="0" y="0"/>
                </a:moveTo>
                <a:lnTo>
                  <a:pt x="1960746" y="0"/>
                </a:lnTo>
                <a:lnTo>
                  <a:pt x="1960746" y="1703969"/>
                </a:lnTo>
                <a:lnTo>
                  <a:pt x="0" y="17039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53724" y="2681797"/>
            <a:ext cx="2413973" cy="553019"/>
          </a:xfrm>
          <a:custGeom>
            <a:avLst/>
            <a:gdLst/>
            <a:ahLst/>
            <a:cxnLst/>
            <a:rect l="l" t="t" r="r" b="b"/>
            <a:pathLst>
              <a:path w="2413973" h="553019">
                <a:moveTo>
                  <a:pt x="0" y="0"/>
                </a:moveTo>
                <a:lnTo>
                  <a:pt x="2413973" y="0"/>
                </a:lnTo>
                <a:lnTo>
                  <a:pt x="2413973" y="553019"/>
                </a:lnTo>
                <a:lnTo>
                  <a:pt x="0" y="5530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131783" y="1307355"/>
            <a:ext cx="8448199" cy="85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1"/>
              </a:lnSpc>
              <a:spcBef>
                <a:spcPct val="0"/>
              </a:spcBef>
            </a:pPr>
            <a:r>
              <a:rPr lang="en-US" sz="4536" u="sng">
                <a:solidFill>
                  <a:srgbClr val="B6F61A"/>
                </a:solidFill>
                <a:latin typeface="Times New Roman Bold Italics"/>
              </a:rPr>
              <a:t>2 - Observations et interprétations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35981" y="2541428"/>
            <a:ext cx="13526547" cy="139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FFFFFF"/>
                </a:solidFill>
                <a:latin typeface="Times New Roman Bold"/>
              </a:rPr>
              <a:t> L’œil reçoit de la lumière derrière le verre et il voit nettement la lampe. On dit que le verre est un </a:t>
            </a:r>
            <a:r>
              <a:rPr lang="en-US" sz="3836" u="sng">
                <a:solidFill>
                  <a:srgbClr val="FFDE59"/>
                </a:solidFill>
                <a:latin typeface="Times New Roman Bold Italics"/>
              </a:rPr>
              <a:t>milieu transparent</a:t>
            </a:r>
            <a:r>
              <a:rPr lang="en-US" sz="3836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35981" y="4140806"/>
            <a:ext cx="12678825" cy="2074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FFFFFF"/>
                </a:solidFill>
                <a:latin typeface="Times New Roman Bold"/>
              </a:rPr>
              <a:t>L’œil reçoit de la lumière derrière le verre dépoli, mais il ne voit pas nettement la lampe. On dit que le verre dépoli est un </a:t>
            </a:r>
            <a:r>
              <a:rPr lang="en-US" sz="3836" u="sng">
                <a:solidFill>
                  <a:srgbClr val="FFDE59"/>
                </a:solidFill>
                <a:latin typeface="Times New Roman Bold"/>
              </a:rPr>
              <a:t>milieu</a:t>
            </a:r>
            <a:r>
              <a:rPr lang="en-US" sz="3836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36" u="sng">
                <a:solidFill>
                  <a:srgbClr val="FFDE59"/>
                </a:solidFill>
                <a:latin typeface="Times New Roman Bold"/>
              </a:rPr>
              <a:t>translucide</a:t>
            </a:r>
            <a:r>
              <a:rPr lang="en-US" sz="3836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896415" y="4283681"/>
            <a:ext cx="2413973" cy="553019"/>
          </a:xfrm>
          <a:custGeom>
            <a:avLst/>
            <a:gdLst/>
            <a:ahLst/>
            <a:cxnLst/>
            <a:rect l="l" t="t" r="r" b="b"/>
            <a:pathLst>
              <a:path w="2413973" h="553019">
                <a:moveTo>
                  <a:pt x="0" y="0"/>
                </a:moveTo>
                <a:lnTo>
                  <a:pt x="2413973" y="0"/>
                </a:lnTo>
                <a:lnTo>
                  <a:pt x="2413973" y="553019"/>
                </a:lnTo>
                <a:lnTo>
                  <a:pt x="0" y="5530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277495" y="4140806"/>
            <a:ext cx="2102999" cy="721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003D25"/>
                </a:solidFill>
                <a:latin typeface="Times New Roman Bold"/>
              </a:rPr>
              <a:t>Image 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10388" y="6344010"/>
            <a:ext cx="12656266" cy="139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71"/>
              </a:lnSpc>
              <a:spcBef>
                <a:spcPct val="0"/>
              </a:spcBef>
            </a:pPr>
            <a:r>
              <a:rPr lang="en-US" sz="3836" dirty="0">
                <a:solidFill>
                  <a:srgbClr val="FFFFFF"/>
                </a:solidFill>
                <a:latin typeface="Times New Roman Bold"/>
              </a:rPr>
              <a:t>  </a:t>
            </a:r>
            <a:r>
              <a:rPr lang="en-US" sz="3836" dirty="0" err="1">
                <a:solidFill>
                  <a:srgbClr val="FFFFFF"/>
                </a:solidFill>
                <a:latin typeface="Times New Roman Bold"/>
              </a:rPr>
              <a:t>L’œil</a:t>
            </a:r>
            <a:r>
              <a:rPr lang="en-US" sz="3836" dirty="0">
                <a:solidFill>
                  <a:srgbClr val="FFFFFF"/>
                </a:solidFill>
                <a:latin typeface="Times New Roman Bold"/>
              </a:rPr>
              <a:t> ne </a:t>
            </a:r>
            <a:r>
              <a:rPr lang="en-US" sz="3836" dirty="0" err="1">
                <a:solidFill>
                  <a:srgbClr val="FFFFFF"/>
                </a:solidFill>
                <a:latin typeface="Times New Roman Bold"/>
              </a:rPr>
              <a:t>reçoit</a:t>
            </a:r>
            <a:r>
              <a:rPr lang="en-US" sz="3836" dirty="0">
                <a:solidFill>
                  <a:srgbClr val="FFFFFF"/>
                </a:solidFill>
                <a:latin typeface="Times New Roman Bold"/>
              </a:rPr>
              <a:t> pas de la lumière derrière le bois et </a:t>
            </a:r>
            <a:r>
              <a:rPr lang="en-US" sz="3836" dirty="0" err="1">
                <a:solidFill>
                  <a:srgbClr val="FFFFFF"/>
                </a:solidFill>
                <a:latin typeface="Times New Roman Bold"/>
              </a:rPr>
              <a:t>il</a:t>
            </a:r>
            <a:r>
              <a:rPr lang="en-US" sz="3836" dirty="0">
                <a:solidFill>
                  <a:srgbClr val="FFFFFF"/>
                </a:solidFill>
                <a:latin typeface="Times New Roman Bold"/>
              </a:rPr>
              <a:t> ne </a:t>
            </a:r>
            <a:r>
              <a:rPr lang="en-US" sz="3836" dirty="0" err="1">
                <a:solidFill>
                  <a:srgbClr val="FFFFFF"/>
                </a:solidFill>
                <a:latin typeface="Times New Roman Bold"/>
              </a:rPr>
              <a:t>voit</a:t>
            </a:r>
            <a:r>
              <a:rPr lang="en-US" sz="3836" dirty="0">
                <a:solidFill>
                  <a:srgbClr val="FFFFFF"/>
                </a:solidFill>
                <a:latin typeface="Times New Roman Bold"/>
              </a:rPr>
              <a:t> pas la </a:t>
            </a:r>
            <a:r>
              <a:rPr lang="en-US" sz="3836" dirty="0" err="1">
                <a:solidFill>
                  <a:srgbClr val="FFFFFF"/>
                </a:solidFill>
                <a:latin typeface="Times New Roman Bold"/>
              </a:rPr>
              <a:t>lampe</a:t>
            </a:r>
            <a:r>
              <a:rPr lang="en-US" sz="3836" dirty="0">
                <a:solidFill>
                  <a:srgbClr val="FFFFFF"/>
                </a:solidFill>
                <a:latin typeface="Times New Roman Bold"/>
              </a:rPr>
              <a:t>. On </a:t>
            </a:r>
            <a:r>
              <a:rPr lang="en-US" sz="3836" dirty="0" err="1">
                <a:solidFill>
                  <a:srgbClr val="FFFFFF"/>
                </a:solidFill>
                <a:latin typeface="Times New Roman Bold"/>
              </a:rPr>
              <a:t>dit</a:t>
            </a:r>
            <a:r>
              <a:rPr lang="en-US" sz="3836" dirty="0">
                <a:solidFill>
                  <a:srgbClr val="FFFFFF"/>
                </a:solidFill>
                <a:latin typeface="Times New Roman Bold"/>
              </a:rPr>
              <a:t> que le </a:t>
            </a:r>
            <a:r>
              <a:rPr lang="en-US" sz="3836" dirty="0" smtClean="0">
                <a:solidFill>
                  <a:srgbClr val="FFFFFF"/>
                </a:solidFill>
                <a:latin typeface="Times New Roman Bold"/>
              </a:rPr>
              <a:t>bois</a:t>
            </a:r>
            <a:r>
              <a:rPr lang="en-US" sz="3836" dirty="0" smtClean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36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836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836" dirty="0">
                <a:solidFill>
                  <a:srgbClr val="FFDE59"/>
                </a:solidFill>
                <a:latin typeface="Times New Roman Bold"/>
              </a:rPr>
              <a:t>milieu opaque.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22008" y="6334911"/>
            <a:ext cx="2102999" cy="721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003D25"/>
                </a:solidFill>
                <a:latin typeface="Times New Roman Bold"/>
              </a:rPr>
              <a:t>Image 2</a:t>
            </a:r>
          </a:p>
        </p:txBody>
      </p:sp>
      <p:sp>
        <p:nvSpPr>
          <p:cNvPr id="18" name="Freeform 18"/>
          <p:cNvSpPr/>
          <p:nvPr/>
        </p:nvSpPr>
        <p:spPr>
          <a:xfrm>
            <a:off x="1966521" y="6477786"/>
            <a:ext cx="2413973" cy="553019"/>
          </a:xfrm>
          <a:custGeom>
            <a:avLst/>
            <a:gdLst/>
            <a:ahLst/>
            <a:cxnLst/>
            <a:rect l="l" t="t" r="r" b="b"/>
            <a:pathLst>
              <a:path w="2413973" h="553019">
                <a:moveTo>
                  <a:pt x="0" y="0"/>
                </a:moveTo>
                <a:lnTo>
                  <a:pt x="2413973" y="0"/>
                </a:lnTo>
                <a:lnTo>
                  <a:pt x="2413973" y="553020"/>
                </a:lnTo>
                <a:lnTo>
                  <a:pt x="0" y="553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277495" y="6344010"/>
            <a:ext cx="2102999" cy="721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003D25"/>
                </a:solidFill>
                <a:latin typeface="Times New Roman Bold"/>
              </a:rPr>
              <a:t>Image 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79318" y="2526017"/>
            <a:ext cx="2413973" cy="721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000000"/>
                </a:solidFill>
                <a:latin typeface="Times New Roman Bold"/>
              </a:rPr>
              <a:t>Image 1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867302" flipH="1">
            <a:off x="16288610" y="-694108"/>
            <a:ext cx="1423303" cy="2475310"/>
          </a:xfrm>
          <a:custGeom>
            <a:avLst/>
            <a:gdLst/>
            <a:ahLst/>
            <a:cxnLst/>
            <a:rect l="l" t="t" r="r" b="b"/>
            <a:pathLst>
              <a:path w="1423303" h="2475310">
                <a:moveTo>
                  <a:pt x="1423303" y="0"/>
                </a:moveTo>
                <a:lnTo>
                  <a:pt x="0" y="0"/>
                </a:lnTo>
                <a:lnTo>
                  <a:pt x="0" y="2475310"/>
                </a:lnTo>
                <a:lnTo>
                  <a:pt x="1423303" y="2475310"/>
                </a:lnTo>
                <a:lnTo>
                  <a:pt x="142330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66289" y="197961"/>
            <a:ext cx="1820202" cy="1581831"/>
          </a:xfrm>
          <a:custGeom>
            <a:avLst/>
            <a:gdLst/>
            <a:ahLst/>
            <a:cxnLst/>
            <a:rect l="l" t="t" r="r" b="b"/>
            <a:pathLst>
              <a:path w="1820202" h="1581831">
                <a:moveTo>
                  <a:pt x="0" y="0"/>
                </a:moveTo>
                <a:lnTo>
                  <a:pt x="1820202" y="0"/>
                </a:lnTo>
                <a:lnTo>
                  <a:pt x="1820202" y="1581831"/>
                </a:lnTo>
                <a:lnTo>
                  <a:pt x="0" y="15818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398451" y="197961"/>
            <a:ext cx="4362443" cy="1205621"/>
          </a:xfrm>
          <a:custGeom>
            <a:avLst/>
            <a:gdLst/>
            <a:ahLst/>
            <a:cxnLst/>
            <a:rect l="l" t="t" r="r" b="b"/>
            <a:pathLst>
              <a:path w="4362443" h="1205621">
                <a:moveTo>
                  <a:pt x="0" y="0"/>
                </a:moveTo>
                <a:lnTo>
                  <a:pt x="4362442" y="0"/>
                </a:lnTo>
                <a:lnTo>
                  <a:pt x="4362442" y="1205621"/>
                </a:lnTo>
                <a:lnTo>
                  <a:pt x="0" y="12056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96808" y="2661359"/>
            <a:ext cx="5247047" cy="1280389"/>
          </a:xfrm>
          <a:custGeom>
            <a:avLst/>
            <a:gdLst/>
            <a:ahLst/>
            <a:cxnLst/>
            <a:rect l="l" t="t" r="r" b="b"/>
            <a:pathLst>
              <a:path w="5247047" h="1280389">
                <a:moveTo>
                  <a:pt x="0" y="0"/>
                </a:moveTo>
                <a:lnTo>
                  <a:pt x="5247047" y="0"/>
                </a:lnTo>
                <a:lnTo>
                  <a:pt x="5247047" y="1280389"/>
                </a:lnTo>
                <a:lnTo>
                  <a:pt x="0" y="12803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6808" y="4294173"/>
            <a:ext cx="5247047" cy="1280389"/>
          </a:xfrm>
          <a:custGeom>
            <a:avLst/>
            <a:gdLst/>
            <a:ahLst/>
            <a:cxnLst/>
            <a:rect l="l" t="t" r="r" b="b"/>
            <a:pathLst>
              <a:path w="5247047" h="1280389">
                <a:moveTo>
                  <a:pt x="0" y="0"/>
                </a:moveTo>
                <a:lnTo>
                  <a:pt x="5247047" y="0"/>
                </a:lnTo>
                <a:lnTo>
                  <a:pt x="5247047" y="1280389"/>
                </a:lnTo>
                <a:lnTo>
                  <a:pt x="0" y="12803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8700" y="6094966"/>
            <a:ext cx="5247047" cy="1280389"/>
          </a:xfrm>
          <a:custGeom>
            <a:avLst/>
            <a:gdLst/>
            <a:ahLst/>
            <a:cxnLst/>
            <a:rect l="l" t="t" r="r" b="b"/>
            <a:pathLst>
              <a:path w="5247047" h="1280389">
                <a:moveTo>
                  <a:pt x="0" y="0"/>
                </a:moveTo>
                <a:lnTo>
                  <a:pt x="5247047" y="0"/>
                </a:lnTo>
                <a:lnTo>
                  <a:pt x="5247047" y="1280389"/>
                </a:lnTo>
                <a:lnTo>
                  <a:pt x="0" y="12803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73745" y="1722237"/>
            <a:ext cx="755700" cy="586698"/>
          </a:xfrm>
          <a:custGeom>
            <a:avLst/>
            <a:gdLst/>
            <a:ahLst/>
            <a:cxnLst/>
            <a:rect l="l" t="t" r="r" b="b"/>
            <a:pathLst>
              <a:path w="755700" h="586698">
                <a:moveTo>
                  <a:pt x="0" y="0"/>
                </a:moveTo>
                <a:lnTo>
                  <a:pt x="755699" y="0"/>
                </a:lnTo>
                <a:lnTo>
                  <a:pt x="755699" y="586697"/>
                </a:lnTo>
                <a:lnTo>
                  <a:pt x="0" y="5866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398451" y="2595481"/>
            <a:ext cx="10144364" cy="1549243"/>
          </a:xfrm>
          <a:custGeom>
            <a:avLst/>
            <a:gdLst/>
            <a:ahLst/>
            <a:cxnLst/>
            <a:rect l="l" t="t" r="r" b="b"/>
            <a:pathLst>
              <a:path w="10144364" h="1549243">
                <a:moveTo>
                  <a:pt x="0" y="0"/>
                </a:moveTo>
                <a:lnTo>
                  <a:pt x="10144364" y="0"/>
                </a:lnTo>
                <a:lnTo>
                  <a:pt x="10144364" y="1549243"/>
                </a:lnTo>
                <a:lnTo>
                  <a:pt x="0" y="154924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 b="-111915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156459" y="318453"/>
            <a:ext cx="2846427" cy="87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1"/>
              </a:lnSpc>
              <a:spcBef>
                <a:spcPct val="0"/>
              </a:spcBef>
            </a:pPr>
            <a:r>
              <a:rPr lang="en-US" sz="4636">
                <a:solidFill>
                  <a:srgbClr val="000000"/>
                </a:solidFill>
                <a:latin typeface="Times New Roman Bold"/>
              </a:rPr>
              <a:t>Conclusion</a:t>
            </a:r>
            <a:r>
              <a:rPr lang="en-US" sz="4636">
                <a:solidFill>
                  <a:srgbClr val="FFFFFF"/>
                </a:solidFill>
                <a:latin typeface="Times New Roman Bold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43072" y="1600181"/>
            <a:ext cx="12273201" cy="721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FFFFFF"/>
                </a:solidFill>
                <a:latin typeface="Times New Roman Bold"/>
              </a:rPr>
              <a:t>Les milieux sont classés selon leur transparence à la lumière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53913" y="2684256"/>
            <a:ext cx="4259461" cy="74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1"/>
              </a:lnSpc>
              <a:spcBef>
                <a:spcPct val="0"/>
              </a:spcBef>
            </a:pPr>
            <a:r>
              <a:rPr lang="en-US" sz="3936">
                <a:solidFill>
                  <a:srgbClr val="AD581D"/>
                </a:solidFill>
                <a:latin typeface="Times New Roman Bold"/>
              </a:rPr>
              <a:t> Milieu transparent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82573" y="2569804"/>
            <a:ext cx="9774564" cy="1371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1"/>
              </a:lnSpc>
              <a:spcBef>
                <a:spcPct val="0"/>
              </a:spcBef>
            </a:pPr>
            <a:r>
              <a:rPr lang="en-US" sz="3736">
                <a:solidFill>
                  <a:srgbClr val="FFFFFF"/>
                </a:solidFill>
                <a:latin typeface="Times New Roman Bold"/>
              </a:rPr>
              <a:t>permet le passage de la lumière de voir les objets derrière elle, tels que: verre, air, vide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74667" y="4395761"/>
            <a:ext cx="3755112" cy="74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1"/>
              </a:lnSpc>
              <a:spcBef>
                <a:spcPct val="0"/>
              </a:spcBef>
            </a:pPr>
            <a:r>
              <a:rPr lang="en-US" sz="3936">
                <a:solidFill>
                  <a:srgbClr val="AD581D"/>
                </a:solidFill>
                <a:latin typeface="Times New Roman Bold"/>
              </a:rPr>
              <a:t>Milieu translucide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81950" y="6180525"/>
            <a:ext cx="3088838" cy="74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1"/>
              </a:lnSpc>
              <a:spcBef>
                <a:spcPct val="0"/>
              </a:spcBef>
            </a:pPr>
            <a:r>
              <a:rPr lang="en-US" sz="3936">
                <a:solidFill>
                  <a:srgbClr val="AD581D"/>
                </a:solidFill>
                <a:latin typeface="Times New Roman Bold"/>
              </a:rPr>
              <a:t> Milieu opaque</a:t>
            </a:r>
          </a:p>
        </p:txBody>
      </p:sp>
      <p:sp>
        <p:nvSpPr>
          <p:cNvPr id="22" name="Freeform 22"/>
          <p:cNvSpPr/>
          <p:nvPr/>
        </p:nvSpPr>
        <p:spPr>
          <a:xfrm>
            <a:off x="6497673" y="4294173"/>
            <a:ext cx="10045142" cy="1534090"/>
          </a:xfrm>
          <a:custGeom>
            <a:avLst/>
            <a:gdLst/>
            <a:ahLst/>
            <a:cxnLst/>
            <a:rect l="l" t="t" r="r" b="b"/>
            <a:pathLst>
              <a:path w="10045142" h="1534090">
                <a:moveTo>
                  <a:pt x="0" y="0"/>
                </a:moveTo>
                <a:lnTo>
                  <a:pt x="10045142" y="0"/>
                </a:lnTo>
                <a:lnTo>
                  <a:pt x="10045142" y="1534090"/>
                </a:lnTo>
                <a:lnTo>
                  <a:pt x="0" y="15340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 b="-111915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652340" y="4202618"/>
            <a:ext cx="9890474" cy="1371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1"/>
              </a:lnSpc>
              <a:spcBef>
                <a:spcPct val="0"/>
              </a:spcBef>
            </a:pPr>
            <a:r>
              <a:rPr lang="en-US" sz="3736">
                <a:solidFill>
                  <a:srgbClr val="FFFFFF"/>
                </a:solidFill>
                <a:latin typeface="Times New Roman Bold"/>
              </a:rPr>
              <a:t>laisse passer la lumière et les objets derrière ne sont pas clairement visibles, tels que: verre dépoli,</a:t>
            </a:r>
          </a:p>
        </p:txBody>
      </p:sp>
      <p:sp>
        <p:nvSpPr>
          <p:cNvPr id="24" name="Freeform 24"/>
          <p:cNvSpPr/>
          <p:nvPr/>
        </p:nvSpPr>
        <p:spPr>
          <a:xfrm>
            <a:off x="6460823" y="6104488"/>
            <a:ext cx="9996314" cy="2250991"/>
          </a:xfrm>
          <a:custGeom>
            <a:avLst/>
            <a:gdLst/>
            <a:ahLst/>
            <a:cxnLst/>
            <a:rect l="l" t="t" r="r" b="b"/>
            <a:pathLst>
              <a:path w="9996314" h="2250991">
                <a:moveTo>
                  <a:pt x="0" y="0"/>
                </a:moveTo>
                <a:lnTo>
                  <a:pt x="9996315" y="0"/>
                </a:lnTo>
                <a:lnTo>
                  <a:pt x="9996315" y="2250990"/>
                </a:lnTo>
                <a:lnTo>
                  <a:pt x="0" y="22509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 r="-488" b="-44424"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6652340" y="6018763"/>
            <a:ext cx="9636484" cy="2034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5"/>
              </a:lnSpc>
              <a:spcBef>
                <a:spcPct val="0"/>
              </a:spcBef>
            </a:pPr>
            <a:r>
              <a:rPr lang="en-US" sz="3746">
                <a:solidFill>
                  <a:srgbClr val="FFFFFF"/>
                </a:solidFill>
                <a:latin typeface="Times New Roman Bold"/>
              </a:rPr>
              <a:t>qui ne permet pas le passage de la lumière et ne permet pas de voir les objets derrière lui, tels que le bois, le fer, le carton.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41350" y="7714985"/>
            <a:ext cx="4701010" cy="4731057"/>
          </a:xfrm>
          <a:custGeom>
            <a:avLst/>
            <a:gdLst/>
            <a:ahLst/>
            <a:cxnLst/>
            <a:rect l="l" t="t" r="r" b="b"/>
            <a:pathLst>
              <a:path w="4701010" h="4731057">
                <a:moveTo>
                  <a:pt x="0" y="0"/>
                </a:moveTo>
                <a:lnTo>
                  <a:pt x="4701010" y="0"/>
                </a:lnTo>
                <a:lnTo>
                  <a:pt x="4701010" y="4731057"/>
                </a:lnTo>
                <a:lnTo>
                  <a:pt x="0" y="4731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3617" y="7438487"/>
            <a:ext cx="1820235" cy="3165625"/>
          </a:xfrm>
          <a:custGeom>
            <a:avLst/>
            <a:gdLst/>
            <a:ahLst/>
            <a:cxnLst/>
            <a:rect l="l" t="t" r="r" b="b"/>
            <a:pathLst>
              <a:path w="1820235" h="3165625">
                <a:moveTo>
                  <a:pt x="1820235" y="0"/>
                </a:moveTo>
                <a:lnTo>
                  <a:pt x="0" y="0"/>
                </a:lnTo>
                <a:lnTo>
                  <a:pt x="0" y="3165625"/>
                </a:lnTo>
                <a:lnTo>
                  <a:pt x="1820235" y="3165625"/>
                </a:lnTo>
                <a:lnTo>
                  <a:pt x="18202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4644" y="288717"/>
            <a:ext cx="1668112" cy="1449658"/>
          </a:xfrm>
          <a:custGeom>
            <a:avLst/>
            <a:gdLst/>
            <a:ahLst/>
            <a:cxnLst/>
            <a:rect l="l" t="t" r="r" b="b"/>
            <a:pathLst>
              <a:path w="1668112" h="1449658">
                <a:moveTo>
                  <a:pt x="0" y="0"/>
                </a:moveTo>
                <a:lnTo>
                  <a:pt x="1668112" y="0"/>
                </a:lnTo>
                <a:lnTo>
                  <a:pt x="1668112" y="1449658"/>
                </a:lnTo>
                <a:lnTo>
                  <a:pt x="0" y="14496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99444" y="3321263"/>
            <a:ext cx="13460749" cy="2416816"/>
          </a:xfrm>
          <a:custGeom>
            <a:avLst/>
            <a:gdLst/>
            <a:ahLst/>
            <a:cxnLst/>
            <a:rect l="l" t="t" r="r" b="b"/>
            <a:pathLst>
              <a:path w="13460749" h="2416816">
                <a:moveTo>
                  <a:pt x="0" y="0"/>
                </a:moveTo>
                <a:lnTo>
                  <a:pt x="13460750" y="0"/>
                </a:lnTo>
                <a:lnTo>
                  <a:pt x="13460750" y="2416816"/>
                </a:lnTo>
                <a:lnTo>
                  <a:pt x="0" y="24168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611" t="-158002" r="-10921" b="-106140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378809" y="374040"/>
            <a:ext cx="14295788" cy="908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1"/>
              </a:lnSpc>
              <a:spcBef>
                <a:spcPct val="0"/>
              </a:spcBef>
            </a:pPr>
            <a:r>
              <a:rPr lang="en-US" sz="4736" u="sng">
                <a:solidFill>
                  <a:srgbClr val="FF914D"/>
                </a:solidFill>
                <a:latin typeface="Times New Roman Bold"/>
              </a:rPr>
              <a:t>III - Principe de propagation rectiligne de la</a:t>
            </a:r>
            <a:r>
              <a:rPr lang="en-US" sz="4736">
                <a:solidFill>
                  <a:srgbClr val="FF914D"/>
                </a:solidFill>
                <a:latin typeface="Times New Roman"/>
              </a:rPr>
              <a:t> </a:t>
            </a:r>
            <a:r>
              <a:rPr lang="en-US" sz="4736" u="sng">
                <a:solidFill>
                  <a:srgbClr val="FF914D"/>
                </a:solidFill>
                <a:latin typeface="Times New Roman Bold"/>
              </a:rPr>
              <a:t>lumière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7713" y="2260827"/>
            <a:ext cx="15939849" cy="77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Observons une bougie a travers trois plaques cartonnees percees d’un trou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34890" y="1368227"/>
            <a:ext cx="3769281" cy="85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1"/>
              </a:lnSpc>
              <a:spcBef>
                <a:spcPct val="0"/>
              </a:spcBef>
            </a:pPr>
            <a:r>
              <a:rPr lang="en-US" sz="4536" u="sng">
                <a:solidFill>
                  <a:srgbClr val="B6F61A"/>
                </a:solidFill>
                <a:latin typeface="Times New Roman Bold Italics"/>
              </a:rPr>
              <a:t>1 - Expérience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78809" y="7012170"/>
            <a:ext cx="14575153" cy="148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      Pour voir la source de lumiere les trois trous et l’oeil doivent etre alignes .C’est </a:t>
            </a:r>
            <a:r>
              <a:rPr lang="en-US" sz="4036" u="sng">
                <a:solidFill>
                  <a:srgbClr val="FFDC5D"/>
                </a:solidFill>
                <a:latin typeface="Times New Roman Bold Italics"/>
              </a:rPr>
              <a:t>la propagation rectiligne de la lumiere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63694" y="5853291"/>
            <a:ext cx="3630454" cy="85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1"/>
              </a:lnSpc>
              <a:spcBef>
                <a:spcPct val="0"/>
              </a:spcBef>
            </a:pPr>
            <a:r>
              <a:rPr lang="en-US" sz="4536" u="sng">
                <a:solidFill>
                  <a:srgbClr val="B6F61A"/>
                </a:solidFill>
                <a:latin typeface="Times New Roman Bold Italics"/>
              </a:rPr>
              <a:t>2- Obervation 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265466" y="7902049"/>
            <a:ext cx="1566107" cy="2723665"/>
          </a:xfrm>
          <a:custGeom>
            <a:avLst/>
            <a:gdLst/>
            <a:ahLst/>
            <a:cxnLst/>
            <a:rect l="l" t="t" r="r" b="b"/>
            <a:pathLst>
              <a:path w="1566107" h="2723665">
                <a:moveTo>
                  <a:pt x="1566108" y="0"/>
                </a:moveTo>
                <a:lnTo>
                  <a:pt x="0" y="0"/>
                </a:lnTo>
                <a:lnTo>
                  <a:pt x="0" y="2723665"/>
                </a:lnTo>
                <a:lnTo>
                  <a:pt x="1566108" y="2723665"/>
                </a:lnTo>
                <a:lnTo>
                  <a:pt x="156610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45229" y="1217060"/>
            <a:ext cx="16090067" cy="2510222"/>
          </a:xfrm>
          <a:custGeom>
            <a:avLst/>
            <a:gdLst/>
            <a:ahLst/>
            <a:cxnLst/>
            <a:rect l="l" t="t" r="r" b="b"/>
            <a:pathLst>
              <a:path w="16090067" h="2510222">
                <a:moveTo>
                  <a:pt x="0" y="0"/>
                </a:moveTo>
                <a:lnTo>
                  <a:pt x="16090067" y="0"/>
                </a:lnTo>
                <a:lnTo>
                  <a:pt x="16090067" y="2510222"/>
                </a:lnTo>
                <a:lnTo>
                  <a:pt x="0" y="2510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t="-64808" b="-10207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9166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908764" y="430007"/>
            <a:ext cx="4332644" cy="1197385"/>
          </a:xfrm>
          <a:custGeom>
            <a:avLst/>
            <a:gdLst/>
            <a:ahLst/>
            <a:cxnLst/>
            <a:rect l="l" t="t" r="r" b="b"/>
            <a:pathLst>
              <a:path w="4332644" h="1197385">
                <a:moveTo>
                  <a:pt x="0" y="0"/>
                </a:moveTo>
                <a:lnTo>
                  <a:pt x="4332644" y="0"/>
                </a:lnTo>
                <a:lnTo>
                  <a:pt x="4332644" y="1197386"/>
                </a:lnTo>
                <a:lnTo>
                  <a:pt x="0" y="11973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589979" y="1686716"/>
            <a:ext cx="14633283" cy="1683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FFFFFF"/>
                </a:solidFill>
                <a:latin typeface="Times New Roman Bold"/>
              </a:rPr>
              <a:t>    La lumière se propage en </a:t>
            </a:r>
            <a:r>
              <a:rPr lang="en-US" sz="4599" u="sng">
                <a:solidFill>
                  <a:srgbClr val="FFDC5D"/>
                </a:solidFill>
                <a:latin typeface="Times New Roman Bold"/>
              </a:rPr>
              <a:t>ligne droite</a:t>
            </a:r>
            <a:r>
              <a:rPr lang="en-US" sz="4599">
                <a:solidFill>
                  <a:srgbClr val="FFFFFF"/>
                </a:solidFill>
                <a:latin typeface="Times New Roman Bold"/>
              </a:rPr>
              <a:t>, dans un milieu homogène et transparent, et dans toutes directions.</a:t>
            </a:r>
          </a:p>
        </p:txBody>
      </p:sp>
      <p:sp>
        <p:nvSpPr>
          <p:cNvPr id="12" name="Freeform 12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314156" y="5810582"/>
            <a:ext cx="587857" cy="456391"/>
          </a:xfrm>
          <a:custGeom>
            <a:avLst/>
            <a:gdLst/>
            <a:ahLst/>
            <a:cxnLst/>
            <a:rect l="l" t="t" r="r" b="b"/>
            <a:pathLst>
              <a:path w="587857" h="456391">
                <a:moveTo>
                  <a:pt x="0" y="0"/>
                </a:moveTo>
                <a:lnTo>
                  <a:pt x="587856" y="0"/>
                </a:lnTo>
                <a:lnTo>
                  <a:pt x="587856" y="456390"/>
                </a:lnTo>
                <a:lnTo>
                  <a:pt x="0" y="4563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503878" y="403662"/>
            <a:ext cx="3142417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88028" y="3841582"/>
            <a:ext cx="7327821" cy="941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1"/>
              </a:lnSpc>
              <a:spcBef>
                <a:spcPct val="0"/>
              </a:spcBef>
            </a:pPr>
            <a:r>
              <a:rPr lang="en-US" sz="4936" u="sng">
                <a:solidFill>
                  <a:srgbClr val="FF914D"/>
                </a:solidFill>
                <a:latin typeface="Times New Roman Bold Italics"/>
              </a:rPr>
              <a:t>IV - Faisceau de la lumière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66404" y="4831263"/>
            <a:ext cx="3250525" cy="806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1"/>
              </a:lnSpc>
              <a:spcBef>
                <a:spcPct val="0"/>
              </a:spcBef>
            </a:pPr>
            <a:r>
              <a:rPr lang="en-US" sz="4236" u="sng">
                <a:solidFill>
                  <a:srgbClr val="A5E800"/>
                </a:solidFill>
                <a:latin typeface="Times New Roman Bold"/>
              </a:rPr>
              <a:t>1 - Définition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02012" y="5658182"/>
            <a:ext cx="14633283" cy="2110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>
                <a:solidFill>
                  <a:srgbClr val="FFFFFF"/>
                </a:solidFill>
                <a:latin typeface="Times New Roman Bold"/>
              </a:rPr>
              <a:t>   Un faisceau lumineux est un ensemble de rayons lumineux</a:t>
            </a:r>
          </a:p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3899">
                <a:solidFill>
                  <a:srgbClr val="FFFFFF"/>
                </a:solidFill>
                <a:latin typeface="Times New Roman Bold"/>
              </a:rPr>
              <a:t>Un rayon lumineux est modélisé par un trait menu d’une flèche, indiquant le sens de propagation de la lumière.</a:t>
            </a:r>
          </a:p>
        </p:txBody>
      </p:sp>
      <p:sp>
        <p:nvSpPr>
          <p:cNvPr id="18" name="Freeform 18"/>
          <p:cNvSpPr/>
          <p:nvPr/>
        </p:nvSpPr>
        <p:spPr>
          <a:xfrm>
            <a:off x="2314156" y="6561557"/>
            <a:ext cx="587857" cy="456391"/>
          </a:xfrm>
          <a:custGeom>
            <a:avLst/>
            <a:gdLst/>
            <a:ahLst/>
            <a:cxnLst/>
            <a:rect l="l" t="t" r="r" b="b"/>
            <a:pathLst>
              <a:path w="587857" h="456391">
                <a:moveTo>
                  <a:pt x="0" y="0"/>
                </a:moveTo>
                <a:lnTo>
                  <a:pt x="587856" y="0"/>
                </a:lnTo>
                <a:lnTo>
                  <a:pt x="587856" y="456391"/>
                </a:lnTo>
                <a:lnTo>
                  <a:pt x="0" y="45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60838">
            <a:off x="16122325" y="8219685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1909899" y="7406774"/>
            <a:ext cx="4981680" cy="5013522"/>
          </a:xfrm>
          <a:custGeom>
            <a:avLst/>
            <a:gdLst/>
            <a:ahLst/>
            <a:cxnLst/>
            <a:rect l="l" t="t" r="r" b="b"/>
            <a:pathLst>
              <a:path w="4981680" h="5013522">
                <a:moveTo>
                  <a:pt x="0" y="0"/>
                </a:moveTo>
                <a:lnTo>
                  <a:pt x="4981681" y="0"/>
                </a:lnTo>
                <a:lnTo>
                  <a:pt x="4981681" y="5013522"/>
                </a:lnTo>
                <a:lnTo>
                  <a:pt x="0" y="5013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334319" y="8556620"/>
            <a:ext cx="1207268" cy="2099597"/>
          </a:xfrm>
          <a:custGeom>
            <a:avLst/>
            <a:gdLst/>
            <a:ahLst/>
            <a:cxnLst/>
            <a:rect l="l" t="t" r="r" b="b"/>
            <a:pathLst>
              <a:path w="1207268" h="2099597">
                <a:moveTo>
                  <a:pt x="1207268" y="0"/>
                </a:moveTo>
                <a:lnTo>
                  <a:pt x="0" y="0"/>
                </a:lnTo>
                <a:lnTo>
                  <a:pt x="0" y="2099597"/>
                </a:lnTo>
                <a:lnTo>
                  <a:pt x="1207268" y="2099597"/>
                </a:lnTo>
                <a:lnTo>
                  <a:pt x="120726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9166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26403" y="1913587"/>
            <a:ext cx="587857" cy="456391"/>
          </a:xfrm>
          <a:custGeom>
            <a:avLst/>
            <a:gdLst/>
            <a:ahLst/>
            <a:cxnLst/>
            <a:rect l="l" t="t" r="r" b="b"/>
            <a:pathLst>
              <a:path w="587857" h="456391">
                <a:moveTo>
                  <a:pt x="0" y="0"/>
                </a:moveTo>
                <a:lnTo>
                  <a:pt x="587857" y="0"/>
                </a:lnTo>
                <a:lnTo>
                  <a:pt x="587857" y="456391"/>
                </a:lnTo>
                <a:lnTo>
                  <a:pt x="0" y="4563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420332" y="1017992"/>
            <a:ext cx="14633283" cy="2110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>
                <a:solidFill>
                  <a:srgbClr val="FFFFFF"/>
                </a:solidFill>
                <a:latin typeface="Times New Roman Bold"/>
              </a:rPr>
              <a:t>   Un faisceau lumineux est un ensemble de rayons lumineux</a:t>
            </a:r>
          </a:p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3899">
                <a:solidFill>
                  <a:srgbClr val="FFFFFF"/>
                </a:solidFill>
                <a:latin typeface="Times New Roman Bold"/>
              </a:rPr>
              <a:t>Un rayon lumineux est modélisé par un trait menu d’une flèche, indiquant le sens de propagation de la lumière.</a:t>
            </a:r>
          </a:p>
        </p:txBody>
      </p:sp>
      <p:sp>
        <p:nvSpPr>
          <p:cNvPr id="12" name="Freeform 12"/>
          <p:cNvSpPr/>
          <p:nvPr/>
        </p:nvSpPr>
        <p:spPr>
          <a:xfrm>
            <a:off x="3126403" y="1217060"/>
            <a:ext cx="587857" cy="456391"/>
          </a:xfrm>
          <a:custGeom>
            <a:avLst/>
            <a:gdLst/>
            <a:ahLst/>
            <a:cxnLst/>
            <a:rect l="l" t="t" r="r" b="b"/>
            <a:pathLst>
              <a:path w="587857" h="456391">
                <a:moveTo>
                  <a:pt x="0" y="0"/>
                </a:moveTo>
                <a:lnTo>
                  <a:pt x="587857" y="0"/>
                </a:lnTo>
                <a:lnTo>
                  <a:pt x="587857" y="456391"/>
                </a:lnTo>
                <a:lnTo>
                  <a:pt x="0" y="4563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96617" y="4098868"/>
            <a:ext cx="587857" cy="456391"/>
          </a:xfrm>
          <a:custGeom>
            <a:avLst/>
            <a:gdLst/>
            <a:ahLst/>
            <a:cxnLst/>
            <a:rect l="l" t="t" r="r" b="b"/>
            <a:pathLst>
              <a:path w="587857" h="456391">
                <a:moveTo>
                  <a:pt x="0" y="0"/>
                </a:moveTo>
                <a:lnTo>
                  <a:pt x="587856" y="0"/>
                </a:lnTo>
                <a:lnTo>
                  <a:pt x="587856" y="456391"/>
                </a:lnTo>
                <a:lnTo>
                  <a:pt x="0" y="4563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759445" y="4996224"/>
            <a:ext cx="8158103" cy="721898"/>
          </a:xfrm>
          <a:custGeom>
            <a:avLst/>
            <a:gdLst/>
            <a:ahLst/>
            <a:cxnLst/>
            <a:rect l="l" t="t" r="r" b="b"/>
            <a:pathLst>
              <a:path w="8158103" h="721898">
                <a:moveTo>
                  <a:pt x="0" y="0"/>
                </a:moveTo>
                <a:lnTo>
                  <a:pt x="8158103" y="0"/>
                </a:lnTo>
                <a:lnTo>
                  <a:pt x="8158103" y="721899"/>
                </a:lnTo>
                <a:lnTo>
                  <a:pt x="0" y="721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t="-82663" b="-63054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614195" y="5885669"/>
            <a:ext cx="7879906" cy="1243862"/>
          </a:xfrm>
          <a:custGeom>
            <a:avLst/>
            <a:gdLst/>
            <a:ahLst/>
            <a:cxnLst/>
            <a:rect l="l" t="t" r="r" b="b"/>
            <a:pathLst>
              <a:path w="7879906" h="1243862">
                <a:moveTo>
                  <a:pt x="0" y="0"/>
                </a:moveTo>
                <a:lnTo>
                  <a:pt x="7879906" y="0"/>
                </a:lnTo>
                <a:lnTo>
                  <a:pt x="7879906" y="1243861"/>
                </a:lnTo>
                <a:lnTo>
                  <a:pt x="0" y="12438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 l="-11377" t="-33335" r="-689" b="-102884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256394" y="6032448"/>
            <a:ext cx="1164205" cy="603270"/>
          </a:xfrm>
          <a:custGeom>
            <a:avLst/>
            <a:gdLst/>
            <a:ahLst/>
            <a:cxnLst/>
            <a:rect l="l" t="t" r="r" b="b"/>
            <a:pathLst>
              <a:path w="1164205" h="603270">
                <a:moveTo>
                  <a:pt x="0" y="0"/>
                </a:moveTo>
                <a:lnTo>
                  <a:pt x="1164205" y="0"/>
                </a:lnTo>
                <a:lnTo>
                  <a:pt x="1164205" y="603269"/>
                </a:lnTo>
                <a:lnTo>
                  <a:pt x="0" y="60326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838496" y="7308318"/>
            <a:ext cx="4836731" cy="2375181"/>
          </a:xfrm>
          <a:custGeom>
            <a:avLst/>
            <a:gdLst/>
            <a:ahLst/>
            <a:cxnLst/>
            <a:rect l="l" t="t" r="r" b="b"/>
            <a:pathLst>
              <a:path w="4836731" h="2375181">
                <a:moveTo>
                  <a:pt x="0" y="0"/>
                </a:moveTo>
                <a:lnTo>
                  <a:pt x="4836732" y="0"/>
                </a:lnTo>
                <a:lnTo>
                  <a:pt x="4836732" y="2375181"/>
                </a:lnTo>
                <a:lnTo>
                  <a:pt x="0" y="237518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94711" t="-126826" r="-37722" b="-280891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978965" y="5094514"/>
            <a:ext cx="611013" cy="565911"/>
          </a:xfrm>
          <a:custGeom>
            <a:avLst/>
            <a:gdLst/>
            <a:ahLst/>
            <a:cxnLst/>
            <a:rect l="l" t="t" r="r" b="b"/>
            <a:pathLst>
              <a:path w="611013" h="565911">
                <a:moveTo>
                  <a:pt x="0" y="0"/>
                </a:moveTo>
                <a:lnTo>
                  <a:pt x="611014" y="0"/>
                </a:lnTo>
                <a:lnTo>
                  <a:pt x="611014" y="565911"/>
                </a:lnTo>
                <a:lnTo>
                  <a:pt x="0" y="56591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420332" y="116694"/>
            <a:ext cx="3250525" cy="806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1"/>
              </a:lnSpc>
              <a:spcBef>
                <a:spcPct val="0"/>
              </a:spcBef>
            </a:pPr>
            <a:r>
              <a:rPr lang="en-US" sz="4236" u="sng">
                <a:solidFill>
                  <a:srgbClr val="A5E800"/>
                </a:solidFill>
                <a:latin typeface="Times New Roman Bold"/>
              </a:rPr>
              <a:t>1 - Définition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20332" y="3208178"/>
            <a:ext cx="7874318" cy="806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1"/>
              </a:lnSpc>
              <a:spcBef>
                <a:spcPct val="0"/>
              </a:spcBef>
            </a:pPr>
            <a:r>
              <a:rPr lang="en-US" sz="4236" u="sng">
                <a:solidFill>
                  <a:srgbClr val="A5E800"/>
                </a:solidFill>
                <a:latin typeface="Times New Roman Bold"/>
              </a:rPr>
              <a:t>2 - Les types de faisceaux lumineux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24234" y="3946468"/>
            <a:ext cx="10053740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 Bold"/>
              </a:rPr>
              <a:t>On distingue trois types de faisceaux lumineux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711998" y="4931699"/>
            <a:ext cx="6919766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Times New Roman Bold"/>
              </a:rPr>
              <a:t>Un faisceau lumineux convergent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01738" y="5742794"/>
            <a:ext cx="7934523" cy="139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FFFFFF"/>
                </a:solidFill>
                <a:latin typeface="Times New Roman Bold"/>
              </a:rPr>
              <a:t> Tous les rayons se rapprochent entre eux et aboutissent à un même point.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60838">
            <a:off x="16122325" y="8219685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1909899" y="7406774"/>
            <a:ext cx="4981680" cy="5013522"/>
          </a:xfrm>
          <a:custGeom>
            <a:avLst/>
            <a:gdLst/>
            <a:ahLst/>
            <a:cxnLst/>
            <a:rect l="l" t="t" r="r" b="b"/>
            <a:pathLst>
              <a:path w="4981680" h="5013522">
                <a:moveTo>
                  <a:pt x="0" y="0"/>
                </a:moveTo>
                <a:lnTo>
                  <a:pt x="4981681" y="0"/>
                </a:lnTo>
                <a:lnTo>
                  <a:pt x="4981681" y="5013522"/>
                </a:lnTo>
                <a:lnTo>
                  <a:pt x="0" y="5013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334319" y="8556620"/>
            <a:ext cx="1207268" cy="2099597"/>
          </a:xfrm>
          <a:custGeom>
            <a:avLst/>
            <a:gdLst/>
            <a:ahLst/>
            <a:cxnLst/>
            <a:rect l="l" t="t" r="r" b="b"/>
            <a:pathLst>
              <a:path w="1207268" h="2099597">
                <a:moveTo>
                  <a:pt x="1207268" y="0"/>
                </a:moveTo>
                <a:lnTo>
                  <a:pt x="0" y="0"/>
                </a:lnTo>
                <a:lnTo>
                  <a:pt x="0" y="2099597"/>
                </a:lnTo>
                <a:lnTo>
                  <a:pt x="1207268" y="2099597"/>
                </a:lnTo>
                <a:lnTo>
                  <a:pt x="120726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9166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347138" y="835815"/>
            <a:ext cx="8158103" cy="721898"/>
          </a:xfrm>
          <a:custGeom>
            <a:avLst/>
            <a:gdLst/>
            <a:ahLst/>
            <a:cxnLst/>
            <a:rect l="l" t="t" r="r" b="b"/>
            <a:pathLst>
              <a:path w="8158103" h="721898">
                <a:moveTo>
                  <a:pt x="0" y="0"/>
                </a:moveTo>
                <a:lnTo>
                  <a:pt x="8158103" y="0"/>
                </a:lnTo>
                <a:lnTo>
                  <a:pt x="8158103" y="721898"/>
                </a:lnTo>
                <a:lnTo>
                  <a:pt x="0" y="7218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t="-82663" b="-63054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32351" y="5553075"/>
            <a:ext cx="8158103" cy="721898"/>
          </a:xfrm>
          <a:custGeom>
            <a:avLst/>
            <a:gdLst/>
            <a:ahLst/>
            <a:cxnLst/>
            <a:rect l="l" t="t" r="r" b="b"/>
            <a:pathLst>
              <a:path w="8158103" h="721898">
                <a:moveTo>
                  <a:pt x="0" y="0"/>
                </a:moveTo>
                <a:lnTo>
                  <a:pt x="8158103" y="0"/>
                </a:lnTo>
                <a:lnTo>
                  <a:pt x="8158103" y="721898"/>
                </a:lnTo>
                <a:lnTo>
                  <a:pt x="0" y="7218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t="-82663" b="-6305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910627" y="1714907"/>
            <a:ext cx="7879906" cy="1243862"/>
          </a:xfrm>
          <a:custGeom>
            <a:avLst/>
            <a:gdLst/>
            <a:ahLst/>
            <a:cxnLst/>
            <a:rect l="l" t="t" r="r" b="b"/>
            <a:pathLst>
              <a:path w="7879906" h="1243862">
                <a:moveTo>
                  <a:pt x="0" y="0"/>
                </a:moveTo>
                <a:lnTo>
                  <a:pt x="7879906" y="0"/>
                </a:lnTo>
                <a:lnTo>
                  <a:pt x="7879906" y="1243862"/>
                </a:lnTo>
                <a:lnTo>
                  <a:pt x="0" y="124386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l="-11377" t="-33335" r="-689" b="-10288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910627" y="6474998"/>
            <a:ext cx="7879906" cy="1243862"/>
          </a:xfrm>
          <a:custGeom>
            <a:avLst/>
            <a:gdLst/>
            <a:ahLst/>
            <a:cxnLst/>
            <a:rect l="l" t="t" r="r" b="b"/>
            <a:pathLst>
              <a:path w="7879906" h="1243862">
                <a:moveTo>
                  <a:pt x="0" y="0"/>
                </a:moveTo>
                <a:lnTo>
                  <a:pt x="7879906" y="0"/>
                </a:lnTo>
                <a:lnTo>
                  <a:pt x="7879906" y="1243862"/>
                </a:lnTo>
                <a:lnTo>
                  <a:pt x="0" y="124386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l="-11377" t="-33335" r="-689" b="-102884"/>
            </a:stretch>
          </a:blipFill>
        </p:spPr>
      </p:sp>
      <p:sp>
        <p:nvSpPr>
          <p:cNvPr id="13" name="Freeform 13"/>
          <p:cNvSpPr/>
          <p:nvPr/>
        </p:nvSpPr>
        <p:spPr>
          <a:xfrm rot="-5510716">
            <a:off x="-1909899" y="-2218043"/>
            <a:ext cx="4981680" cy="5013522"/>
          </a:xfrm>
          <a:custGeom>
            <a:avLst/>
            <a:gdLst/>
            <a:ahLst/>
            <a:cxnLst/>
            <a:rect l="l" t="t" r="r" b="b"/>
            <a:pathLst>
              <a:path w="4981680" h="5013522">
                <a:moveTo>
                  <a:pt x="0" y="0"/>
                </a:moveTo>
                <a:lnTo>
                  <a:pt x="4981681" y="0"/>
                </a:lnTo>
                <a:lnTo>
                  <a:pt x="4981681" y="5013521"/>
                </a:lnTo>
                <a:lnTo>
                  <a:pt x="0" y="50135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202981" y="3365590"/>
            <a:ext cx="3496556" cy="1777910"/>
          </a:xfrm>
          <a:custGeom>
            <a:avLst/>
            <a:gdLst/>
            <a:ahLst/>
            <a:cxnLst/>
            <a:rect l="l" t="t" r="r" b="b"/>
            <a:pathLst>
              <a:path w="3496556" h="1777910">
                <a:moveTo>
                  <a:pt x="0" y="0"/>
                </a:moveTo>
                <a:lnTo>
                  <a:pt x="3496556" y="0"/>
                </a:lnTo>
                <a:lnTo>
                  <a:pt x="3496556" y="1777910"/>
                </a:lnTo>
                <a:lnTo>
                  <a:pt x="0" y="177791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10624" t="-277667" r="-104905" b="-8774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287494" y="1922916"/>
            <a:ext cx="1164205" cy="603270"/>
          </a:xfrm>
          <a:custGeom>
            <a:avLst/>
            <a:gdLst/>
            <a:ahLst/>
            <a:cxnLst/>
            <a:rect l="l" t="t" r="r" b="b"/>
            <a:pathLst>
              <a:path w="1164205" h="603270">
                <a:moveTo>
                  <a:pt x="0" y="0"/>
                </a:moveTo>
                <a:lnTo>
                  <a:pt x="1164205" y="0"/>
                </a:lnTo>
                <a:lnTo>
                  <a:pt x="1164205" y="603270"/>
                </a:lnTo>
                <a:lnTo>
                  <a:pt x="0" y="6032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451699" y="7930127"/>
            <a:ext cx="3684295" cy="1945308"/>
          </a:xfrm>
          <a:custGeom>
            <a:avLst/>
            <a:gdLst/>
            <a:ahLst/>
            <a:cxnLst/>
            <a:rect l="l" t="t" r="r" b="b"/>
            <a:pathLst>
              <a:path w="3684295" h="1945308">
                <a:moveTo>
                  <a:pt x="0" y="0"/>
                </a:moveTo>
                <a:lnTo>
                  <a:pt x="3684295" y="0"/>
                </a:lnTo>
                <a:lnTo>
                  <a:pt x="3684295" y="1945308"/>
                </a:lnTo>
                <a:lnTo>
                  <a:pt x="0" y="19453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6935" t="-89126" r="-180925" b="-233971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484904" y="5488550"/>
            <a:ext cx="6919766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Times New Roman Bold"/>
              </a:rPr>
              <a:t>Un faisceau lumineux divergent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299692" y="771290"/>
            <a:ext cx="6919766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Times New Roman Bold"/>
              </a:rPr>
              <a:t>Un faisceau lumineux parallèle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65310" y="1572032"/>
            <a:ext cx="7370540" cy="139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1"/>
              </a:lnSpc>
            </a:pPr>
            <a:r>
              <a:rPr lang="en-US" sz="3836">
                <a:solidFill>
                  <a:srgbClr val="FFFFFF"/>
                </a:solidFill>
                <a:latin typeface="Times New Roman Bold"/>
              </a:rPr>
              <a:t>Tous les rayons sont de directions</a:t>
            </a:r>
          </a:p>
          <a:p>
            <a:pPr algn="l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FFFFFF"/>
                </a:solidFill>
                <a:latin typeface="Times New Roman Bold"/>
              </a:rPr>
              <a:t>parallèles.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26190" y="6332123"/>
            <a:ext cx="7341752" cy="139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1"/>
              </a:lnSpc>
              <a:spcBef>
                <a:spcPct val="0"/>
              </a:spcBef>
            </a:pPr>
            <a:r>
              <a:rPr lang="en-US" sz="3836">
                <a:solidFill>
                  <a:srgbClr val="FFFFFF"/>
                </a:solidFill>
                <a:latin typeface="Times New Roman Bold"/>
              </a:rPr>
              <a:t>Tous les rayons partent d’un même point et s’écartent entre eux.</a:t>
            </a:r>
          </a:p>
        </p:txBody>
      </p:sp>
      <p:sp>
        <p:nvSpPr>
          <p:cNvPr id="21" name="Freeform 21"/>
          <p:cNvSpPr/>
          <p:nvPr/>
        </p:nvSpPr>
        <p:spPr>
          <a:xfrm>
            <a:off x="5287494" y="6949802"/>
            <a:ext cx="1164205" cy="603270"/>
          </a:xfrm>
          <a:custGeom>
            <a:avLst/>
            <a:gdLst/>
            <a:ahLst/>
            <a:cxnLst/>
            <a:rect l="l" t="t" r="r" b="b"/>
            <a:pathLst>
              <a:path w="1164205" h="603270">
                <a:moveTo>
                  <a:pt x="0" y="0"/>
                </a:moveTo>
                <a:lnTo>
                  <a:pt x="1164205" y="0"/>
                </a:lnTo>
                <a:lnTo>
                  <a:pt x="1164205" y="603270"/>
                </a:lnTo>
                <a:lnTo>
                  <a:pt x="0" y="6032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3532351" y="913809"/>
            <a:ext cx="611013" cy="565911"/>
          </a:xfrm>
          <a:custGeom>
            <a:avLst/>
            <a:gdLst/>
            <a:ahLst/>
            <a:cxnLst/>
            <a:rect l="l" t="t" r="r" b="b"/>
            <a:pathLst>
              <a:path w="611013" h="565911">
                <a:moveTo>
                  <a:pt x="0" y="0"/>
                </a:moveTo>
                <a:lnTo>
                  <a:pt x="611014" y="0"/>
                </a:lnTo>
                <a:lnTo>
                  <a:pt x="611014" y="565911"/>
                </a:lnTo>
                <a:lnTo>
                  <a:pt x="0" y="56591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688678" y="5631069"/>
            <a:ext cx="611013" cy="565911"/>
          </a:xfrm>
          <a:custGeom>
            <a:avLst/>
            <a:gdLst/>
            <a:ahLst/>
            <a:cxnLst/>
            <a:rect l="l" t="t" r="r" b="b"/>
            <a:pathLst>
              <a:path w="611013" h="565911">
                <a:moveTo>
                  <a:pt x="0" y="0"/>
                </a:moveTo>
                <a:lnTo>
                  <a:pt x="611014" y="0"/>
                </a:lnTo>
                <a:lnTo>
                  <a:pt x="611014" y="565911"/>
                </a:lnTo>
                <a:lnTo>
                  <a:pt x="0" y="56591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41350" y="7714985"/>
            <a:ext cx="4701010" cy="4731057"/>
          </a:xfrm>
          <a:custGeom>
            <a:avLst/>
            <a:gdLst/>
            <a:ahLst/>
            <a:cxnLst/>
            <a:rect l="l" t="t" r="r" b="b"/>
            <a:pathLst>
              <a:path w="4701010" h="4731057">
                <a:moveTo>
                  <a:pt x="0" y="0"/>
                </a:moveTo>
                <a:lnTo>
                  <a:pt x="4701010" y="0"/>
                </a:lnTo>
                <a:lnTo>
                  <a:pt x="4701010" y="4731057"/>
                </a:lnTo>
                <a:lnTo>
                  <a:pt x="0" y="4731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34298" y="8395647"/>
            <a:ext cx="1295515" cy="2253069"/>
          </a:xfrm>
          <a:custGeom>
            <a:avLst/>
            <a:gdLst/>
            <a:ahLst/>
            <a:cxnLst/>
            <a:rect l="l" t="t" r="r" b="b"/>
            <a:pathLst>
              <a:path w="1295515" h="2253069">
                <a:moveTo>
                  <a:pt x="1295515" y="0"/>
                </a:moveTo>
                <a:lnTo>
                  <a:pt x="0" y="0"/>
                </a:lnTo>
                <a:lnTo>
                  <a:pt x="0" y="2253069"/>
                </a:lnTo>
                <a:lnTo>
                  <a:pt x="1295515" y="2253069"/>
                </a:lnTo>
                <a:lnTo>
                  <a:pt x="12955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4644" y="288717"/>
            <a:ext cx="1668112" cy="1449658"/>
          </a:xfrm>
          <a:custGeom>
            <a:avLst/>
            <a:gdLst/>
            <a:ahLst/>
            <a:cxnLst/>
            <a:rect l="l" t="t" r="r" b="b"/>
            <a:pathLst>
              <a:path w="1668112" h="1449658">
                <a:moveTo>
                  <a:pt x="0" y="0"/>
                </a:moveTo>
                <a:lnTo>
                  <a:pt x="1668112" y="0"/>
                </a:lnTo>
                <a:lnTo>
                  <a:pt x="1668112" y="1449658"/>
                </a:lnTo>
                <a:lnTo>
                  <a:pt x="0" y="14496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32679" y="5894348"/>
            <a:ext cx="4624662" cy="701111"/>
          </a:xfrm>
          <a:custGeom>
            <a:avLst/>
            <a:gdLst/>
            <a:ahLst/>
            <a:cxnLst/>
            <a:rect l="l" t="t" r="r" b="b"/>
            <a:pathLst>
              <a:path w="4624662" h="701111">
                <a:moveTo>
                  <a:pt x="0" y="0"/>
                </a:moveTo>
                <a:lnTo>
                  <a:pt x="4624662" y="0"/>
                </a:lnTo>
                <a:lnTo>
                  <a:pt x="4624662" y="701111"/>
                </a:lnTo>
                <a:lnTo>
                  <a:pt x="0" y="7011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l="-3707" t="-55615" r="-51543" b="-46386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47713" y="1832200"/>
            <a:ext cx="15939849" cy="2202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      La lumière se propage dans un milieu transparent avec une vitesse très grande, on l’appelle encore </a:t>
            </a:r>
            <a:r>
              <a:rPr lang="en-US" sz="4036">
                <a:solidFill>
                  <a:srgbClr val="FFDE59"/>
                </a:solidFill>
                <a:latin typeface="Times New Roman Bold Italics"/>
              </a:rPr>
              <a:t>la célérité </a:t>
            </a: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de la lumière, on la note </a:t>
            </a:r>
            <a:r>
              <a:rPr lang="en-US" sz="4036">
                <a:solidFill>
                  <a:srgbClr val="5CE1E6"/>
                </a:solidFill>
                <a:latin typeface="Times New Roman Bold Italics"/>
              </a:rPr>
              <a:t>C </a:t>
            </a: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son unité internationale est le km/s ; Sa valeur dans le vide est </a:t>
            </a:r>
            <a:r>
              <a:rPr lang="en-US" sz="4036">
                <a:solidFill>
                  <a:srgbClr val="FFDE59"/>
                </a:solidFill>
                <a:latin typeface="Times New Roman Bold Italics"/>
              </a:rPr>
              <a:t>C = 300 000 km/s.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221305" y="2007216"/>
            <a:ext cx="587857" cy="456391"/>
          </a:xfrm>
          <a:custGeom>
            <a:avLst/>
            <a:gdLst/>
            <a:ahLst/>
            <a:cxnLst/>
            <a:rect l="l" t="t" r="r" b="b"/>
            <a:pathLst>
              <a:path w="587857" h="456391">
                <a:moveTo>
                  <a:pt x="0" y="0"/>
                </a:moveTo>
                <a:lnTo>
                  <a:pt x="587857" y="0"/>
                </a:lnTo>
                <a:lnTo>
                  <a:pt x="587857" y="456390"/>
                </a:lnTo>
                <a:lnTo>
                  <a:pt x="0" y="456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5825824"/>
            <a:ext cx="16815933" cy="2202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1"/>
              </a:lnSpc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     </a:t>
            </a:r>
            <a:r>
              <a:rPr lang="en-US" sz="4036">
                <a:solidFill>
                  <a:srgbClr val="AFD8F8"/>
                </a:solidFill>
                <a:latin typeface="Times New Roman Bold Italics"/>
              </a:rPr>
              <a:t>Une année-lumière</a:t>
            </a: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 , notée « </a:t>
            </a:r>
            <a:r>
              <a:rPr lang="en-US" sz="4036">
                <a:solidFill>
                  <a:srgbClr val="5CE1E6"/>
                </a:solidFill>
                <a:latin typeface="Times New Roman Bold Italics"/>
              </a:rPr>
              <a:t>al </a:t>
            </a: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» , est une unité utilisée en astronomie pour</a:t>
            </a:r>
          </a:p>
          <a:p>
            <a:pPr algn="l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exprimer les distances. Elle correspond à la distance parcourue par la lumière dans le vide pendant une année : </a:t>
            </a:r>
            <a:r>
              <a:rPr lang="en-US" sz="4036">
                <a:solidFill>
                  <a:srgbClr val="FFDC5D"/>
                </a:solidFill>
                <a:latin typeface="Times New Roman Bold Italics"/>
                <a:ea typeface="Times New Roman Bold Italics"/>
              </a:rPr>
              <a:t>1 al = 9,46×1012 km.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91774" y="838200"/>
            <a:ext cx="14295788" cy="908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1"/>
              </a:lnSpc>
              <a:spcBef>
                <a:spcPct val="0"/>
              </a:spcBef>
            </a:pPr>
            <a:r>
              <a:rPr lang="en-US" sz="4736" u="sng">
                <a:solidFill>
                  <a:srgbClr val="FF914D"/>
                </a:solidFill>
                <a:latin typeface="Times New Roman Bold"/>
              </a:rPr>
              <a:t>V - La vitesse de propagation de la lumière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7713" y="4139499"/>
            <a:ext cx="15939849" cy="148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1"/>
              </a:lnSpc>
              <a:spcBef>
                <a:spcPct val="0"/>
              </a:spcBef>
            </a:pPr>
            <a:r>
              <a:rPr lang="en-US" sz="4036">
                <a:solidFill>
                  <a:srgbClr val="FFFFFF"/>
                </a:solidFill>
                <a:latin typeface="Times New Roman Bold Italics"/>
              </a:rPr>
              <a:t>      la distance ( d ) parcouru par un faisceau de lumière, dans un intervalle de temps ( t) est donnée par la formule suivante d = C x t ;  </a:t>
            </a:r>
          </a:p>
        </p:txBody>
      </p:sp>
      <p:sp>
        <p:nvSpPr>
          <p:cNvPr id="16" name="Freeform 16"/>
          <p:cNvSpPr/>
          <p:nvPr/>
        </p:nvSpPr>
        <p:spPr>
          <a:xfrm>
            <a:off x="1274899" y="4301424"/>
            <a:ext cx="587857" cy="456391"/>
          </a:xfrm>
          <a:custGeom>
            <a:avLst/>
            <a:gdLst/>
            <a:ahLst/>
            <a:cxnLst/>
            <a:rect l="l" t="t" r="r" b="b"/>
            <a:pathLst>
              <a:path w="587857" h="456391">
                <a:moveTo>
                  <a:pt x="0" y="0"/>
                </a:moveTo>
                <a:lnTo>
                  <a:pt x="587857" y="0"/>
                </a:lnTo>
                <a:lnTo>
                  <a:pt x="587857" y="456391"/>
                </a:lnTo>
                <a:lnTo>
                  <a:pt x="0" y="4563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09155" y="5987749"/>
            <a:ext cx="587857" cy="456391"/>
          </a:xfrm>
          <a:custGeom>
            <a:avLst/>
            <a:gdLst/>
            <a:ahLst/>
            <a:cxnLst/>
            <a:rect l="l" t="t" r="r" b="b"/>
            <a:pathLst>
              <a:path w="587857" h="456391">
                <a:moveTo>
                  <a:pt x="0" y="0"/>
                </a:moveTo>
                <a:lnTo>
                  <a:pt x="587857" y="0"/>
                </a:lnTo>
                <a:lnTo>
                  <a:pt x="587857" y="456390"/>
                </a:lnTo>
                <a:lnTo>
                  <a:pt x="0" y="4563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606</Words>
  <Application>Microsoft Office PowerPoint</Application>
  <PresentationFormat>Personnalisé</PresentationFormat>
  <Paragraphs>53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Times New Roman Bold Italics</vt:lpstr>
      <vt:lpstr>Arial</vt:lpstr>
      <vt:lpstr>Times New Roman Bold</vt:lpstr>
      <vt:lpstr>Open Sans Bold</vt:lpstr>
      <vt:lpstr>Calibri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3</dc:title>
  <dc:creator>hp</dc:creator>
  <cp:lastModifiedBy>hp</cp:lastModifiedBy>
  <cp:revision>3</cp:revision>
  <dcterms:created xsi:type="dcterms:W3CDTF">2006-08-16T00:00:00Z</dcterms:created>
  <dcterms:modified xsi:type="dcterms:W3CDTF">2024-06-29T15:42:51Z</dcterms:modified>
  <dc:identifier>DAGJgnxbUaM</dc:identifier>
</cp:coreProperties>
</file>