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8288000" cy="10287000"/>
  <p:notesSz cx="6858000" cy="9144000"/>
  <p:embeddedFontLst>
    <p:embeddedFont>
      <p:font typeface="Times New Roman Bold" panose="020B0604020202020204" charset="0"/>
      <p:regular r:id="rId20"/>
    </p:embeddedFont>
    <p:embeddedFont>
      <p:font typeface="Anton" panose="020B0604020202020204" charset="0"/>
      <p:regular r:id="rId21"/>
    </p:embeddedFont>
    <p:embeddedFont>
      <p:font typeface="Open Sans" panose="020B0604020202020204" charset="0"/>
      <p:regular r:id="rId22"/>
    </p:embeddedFont>
    <p:embeddedFont>
      <p:font typeface="Open Sans Bold" panose="020B0604020202020204" charset="0"/>
      <p:regular r:id="rId23"/>
    </p:embeddedFont>
    <p:embeddedFont>
      <p:font typeface="Open Sans Bold Italics" panose="020B0604020202020204" charset="0"/>
      <p:regular r:id="rId24"/>
    </p:embeddedFont>
    <p:embeddedFont>
      <p:font typeface="Poppins Italics" panose="020B0604020202020204" charset="0"/>
      <p:regular r:id="rId25"/>
    </p:embeddedFont>
    <p:embeddedFont>
      <p:font typeface="Times New Roman Bold Italics" panose="020B0604020202020204" charset="0"/>
      <p:regular r:id="rId26"/>
    </p:embeddedFont>
    <p:embeddedFont>
      <p:font typeface="Bobby Jones" panose="020B0604020202020204" charset="0"/>
      <p:regular r:id="rId27"/>
    </p:embeddedFont>
    <p:embeddedFont>
      <p:font typeface="Times New Roman" panose="02020603050405020304" pitchFamily="18" charset="0"/>
      <p:regular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gif"/><Relationship Id="rId5" Type="http://schemas.openxmlformats.org/officeDocument/2006/relationships/image" Target="../media/image4.sv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6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4.svg"/><Relationship Id="rId5" Type="http://schemas.openxmlformats.org/officeDocument/2006/relationships/image" Target="../media/image6.sv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8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4.png"/><Relationship Id="rId18" Type="http://schemas.openxmlformats.org/officeDocument/2006/relationships/image" Target="../media/image26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17" Type="http://schemas.openxmlformats.org/officeDocument/2006/relationships/image" Target="../media/image17.png"/><Relationship Id="rId2" Type="http://schemas.openxmlformats.org/officeDocument/2006/relationships/image" Target="../media/image3.png"/><Relationship Id="rId16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8.svg"/><Relationship Id="rId5" Type="http://schemas.openxmlformats.org/officeDocument/2006/relationships/image" Target="../media/image6.sv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12.sv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31.svg"/><Relationship Id="rId18" Type="http://schemas.openxmlformats.org/officeDocument/2006/relationships/image" Target="../media/image26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1.png"/><Relationship Id="rId17" Type="http://schemas.openxmlformats.org/officeDocument/2006/relationships/image" Target="../media/image17.png"/><Relationship Id="rId2" Type="http://schemas.openxmlformats.org/officeDocument/2006/relationships/image" Target="../media/image3.png"/><Relationship Id="rId16" Type="http://schemas.openxmlformats.org/officeDocument/2006/relationships/image" Target="../media/image24.sv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0.png"/><Relationship Id="rId5" Type="http://schemas.openxmlformats.org/officeDocument/2006/relationships/image" Target="../media/image6.svg"/><Relationship Id="rId15" Type="http://schemas.openxmlformats.org/officeDocument/2006/relationships/image" Target="../media/image16.png"/><Relationship Id="rId10" Type="http://schemas.openxmlformats.org/officeDocument/2006/relationships/image" Target="../media/image19.png"/><Relationship Id="rId19" Type="http://schemas.openxmlformats.org/officeDocument/2006/relationships/image" Target="../media/image23.png"/><Relationship Id="rId4" Type="http://schemas.openxmlformats.org/officeDocument/2006/relationships/image" Target="../media/image4.png"/><Relationship Id="rId9" Type="http://schemas.openxmlformats.org/officeDocument/2006/relationships/image" Target="../media/image12.svg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8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6.jpe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image" Target="../media/image3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8.svg"/><Relationship Id="rId5" Type="http://schemas.openxmlformats.org/officeDocument/2006/relationships/image" Target="../media/image6.svg"/><Relationship Id="rId15" Type="http://schemas.openxmlformats.org/officeDocument/2006/relationships/image" Target="../media/image28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12.svg"/><Relationship Id="rId1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10" Type="http://schemas.openxmlformats.org/officeDocument/2006/relationships/image" Target="../media/image33.jpeg"/><Relationship Id="rId4" Type="http://schemas.openxmlformats.org/officeDocument/2006/relationships/image" Target="../media/image4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35.jpe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3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8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1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37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36.jpeg"/><Relationship Id="rId17" Type="http://schemas.openxmlformats.org/officeDocument/2006/relationships/image" Target="../media/image51.svg"/><Relationship Id="rId2" Type="http://schemas.openxmlformats.org/officeDocument/2006/relationships/image" Target="../media/image3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8.svg"/><Relationship Id="rId5" Type="http://schemas.openxmlformats.org/officeDocument/2006/relationships/image" Target="../media/image6.svg"/><Relationship Id="rId15" Type="http://schemas.openxmlformats.org/officeDocument/2006/relationships/image" Target="../media/image39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12.svg"/><Relationship Id="rId1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3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4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6.svg"/><Relationship Id="rId5" Type="http://schemas.openxmlformats.org/officeDocument/2006/relationships/image" Target="../media/image6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53.svg"/><Relationship Id="rId14" Type="http://schemas.openxmlformats.org/officeDocument/2006/relationships/image" Target="../media/image56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8.png"/><Relationship Id="rId18" Type="http://schemas.openxmlformats.org/officeDocument/2006/relationships/image" Target="../media/image18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59.svg"/><Relationship Id="rId17" Type="http://schemas.openxmlformats.org/officeDocument/2006/relationships/image" Target="../media/image11.png"/><Relationship Id="rId2" Type="http://schemas.openxmlformats.org/officeDocument/2006/relationships/image" Target="../media/image3.png"/><Relationship Id="rId16" Type="http://schemas.openxmlformats.org/officeDocument/2006/relationships/image" Target="../media/image6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5.png"/><Relationship Id="rId5" Type="http://schemas.openxmlformats.org/officeDocument/2006/relationships/image" Target="../media/image6.svg"/><Relationship Id="rId15" Type="http://schemas.openxmlformats.org/officeDocument/2006/relationships/image" Target="../media/image46.png"/><Relationship Id="rId10" Type="http://schemas.openxmlformats.org/officeDocument/2006/relationships/image" Target="../media/image44.png"/><Relationship Id="rId19" Type="http://schemas.openxmlformats.org/officeDocument/2006/relationships/image" Target="../media/image47.jpeg"/><Relationship Id="rId4" Type="http://schemas.openxmlformats.org/officeDocument/2006/relationships/image" Target="../media/image4.png"/><Relationship Id="rId9" Type="http://schemas.openxmlformats.org/officeDocument/2006/relationships/image" Target="../media/image53.svg"/><Relationship Id="rId14" Type="http://schemas.openxmlformats.org/officeDocument/2006/relationships/image" Target="../media/image12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49.jpe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4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8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1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5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8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12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5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8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12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18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27.jpe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67.svg"/><Relationship Id="rId1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7.jpe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5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8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12.svg"/><Relationship Id="rId14" Type="http://schemas.openxmlformats.org/officeDocument/2006/relationships/image" Target="../media/image5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56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55.png"/><Relationship Id="rId2" Type="http://schemas.openxmlformats.org/officeDocument/2006/relationships/image" Target="../media/image3.png"/><Relationship Id="rId16" Type="http://schemas.openxmlformats.org/officeDocument/2006/relationships/image" Target="../media/image6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8.svg"/><Relationship Id="rId5" Type="http://schemas.openxmlformats.org/officeDocument/2006/relationships/image" Target="../media/image6.svg"/><Relationship Id="rId15" Type="http://schemas.openxmlformats.org/officeDocument/2006/relationships/image" Target="../media/image46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12.svg"/><Relationship Id="rId14" Type="http://schemas.openxmlformats.org/officeDocument/2006/relationships/image" Target="../media/image5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45371" r="-4537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2445576" y="7755871"/>
            <a:ext cx="1262222" cy="835652"/>
            <a:chOff x="0" y="0"/>
            <a:chExt cx="3349456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349456" cy="2217502"/>
            </a:xfrm>
            <a:custGeom>
              <a:avLst/>
              <a:gdLst/>
              <a:ahLst/>
              <a:cxnLst/>
              <a:rect l="l" t="t" r="r" b="b"/>
              <a:pathLst>
                <a:path w="3349456" h="2217502">
                  <a:moveTo>
                    <a:pt x="3224996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224996" y="0"/>
                  </a:lnTo>
                  <a:cubicBezTo>
                    <a:pt x="3293576" y="0"/>
                    <a:pt x="3349456" y="55880"/>
                    <a:pt x="3349456" y="124460"/>
                  </a:cubicBezTo>
                  <a:lnTo>
                    <a:pt x="3349456" y="2093042"/>
                  </a:lnTo>
                  <a:cubicBezTo>
                    <a:pt x="3349456" y="2161622"/>
                    <a:pt x="3293576" y="2217502"/>
                    <a:pt x="3224996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4262360" y="8109638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grpSp>
        <p:nvGrpSpPr>
          <p:cNvPr id="16" name="Group 16"/>
          <p:cNvGrpSpPr/>
          <p:nvPr/>
        </p:nvGrpSpPr>
        <p:grpSpPr>
          <a:xfrm>
            <a:off x="6032696" y="6586220"/>
            <a:ext cx="3046836" cy="3046836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1"/>
          <a:srcRect t="152" b="152"/>
          <a:stretch>
            <a:fillRect/>
          </a:stretch>
        </p:blipFill>
        <p:spPr>
          <a:xfrm>
            <a:off x="1028700" y="2268511"/>
            <a:ext cx="7752493" cy="4070059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2991675" y="340726"/>
            <a:ext cx="6763612" cy="1373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52"/>
              </a:lnSpc>
              <a:spcBef>
                <a:spcPct val="0"/>
              </a:spcBef>
            </a:pPr>
            <a:r>
              <a:rPr lang="en-US" sz="7609" u="sng">
                <a:solidFill>
                  <a:srgbClr val="FFDE59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Chapitre 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42651" y="2529296"/>
            <a:ext cx="7625842" cy="3809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90"/>
              </a:lnSpc>
            </a:pPr>
            <a:r>
              <a:rPr lang="en-US" sz="5278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Suivi temporel d'une transformation</a:t>
            </a:r>
          </a:p>
          <a:p>
            <a:pPr algn="ctr">
              <a:lnSpc>
                <a:spcPts val="7390"/>
              </a:lnSpc>
              <a:spcBef>
                <a:spcPct val="0"/>
              </a:spcBef>
            </a:pPr>
            <a:r>
              <a:rPr lang="en-US" sz="5278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chimique - Vitesse de réaction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445576" y="7952736"/>
            <a:ext cx="1262222" cy="389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>
                <a:solidFill>
                  <a:srgbClr val="003D25"/>
                </a:solidFill>
                <a:latin typeface="Anton"/>
                <a:ea typeface="Anton"/>
                <a:cs typeface="Anton"/>
                <a:sym typeface="Anton"/>
              </a:rPr>
              <a:t>PROF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755287" y="-38888"/>
            <a:ext cx="2184069" cy="1064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52"/>
              </a:lnSpc>
              <a:spcBef>
                <a:spcPct val="0"/>
              </a:spcBef>
            </a:pPr>
            <a:r>
              <a:rPr lang="en-US" sz="6109" u="sng">
                <a:solidFill>
                  <a:srgbClr val="5CE1E6"/>
                </a:solidFill>
                <a:latin typeface="Bobby Jones"/>
                <a:ea typeface="Bobby Jones"/>
                <a:cs typeface="Bobby Jones"/>
                <a:sym typeface="Bobby Jones"/>
              </a:rPr>
              <a:t>Chimie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909133" y="7414178"/>
            <a:ext cx="4974938" cy="5006736"/>
          </a:xfrm>
          <a:custGeom>
            <a:avLst/>
            <a:gdLst/>
            <a:ahLst/>
            <a:cxnLst/>
            <a:rect l="l" t="t" r="r" b="b"/>
            <a:pathLst>
              <a:path w="4974938" h="5006736">
                <a:moveTo>
                  <a:pt x="0" y="0"/>
                </a:moveTo>
                <a:lnTo>
                  <a:pt x="4974939" y="0"/>
                </a:lnTo>
                <a:lnTo>
                  <a:pt x="4974939" y="5006736"/>
                </a:lnTo>
                <a:lnTo>
                  <a:pt x="0" y="50067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182998" y="7350996"/>
            <a:ext cx="1917310" cy="3334453"/>
          </a:xfrm>
          <a:custGeom>
            <a:avLst/>
            <a:gdLst/>
            <a:ahLst/>
            <a:cxnLst/>
            <a:rect l="l" t="t" r="r" b="b"/>
            <a:pathLst>
              <a:path w="1917310" h="3334453">
                <a:moveTo>
                  <a:pt x="1917311" y="0"/>
                </a:moveTo>
                <a:lnTo>
                  <a:pt x="0" y="0"/>
                </a:lnTo>
                <a:lnTo>
                  <a:pt x="0" y="3334453"/>
                </a:lnTo>
                <a:lnTo>
                  <a:pt x="1917311" y="3334453"/>
                </a:lnTo>
                <a:lnTo>
                  <a:pt x="191731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213959"/>
            <a:ext cx="1556718" cy="1352852"/>
          </a:xfrm>
          <a:custGeom>
            <a:avLst/>
            <a:gdLst/>
            <a:ahLst/>
            <a:cxnLst/>
            <a:rect l="l" t="t" r="r" b="b"/>
            <a:pathLst>
              <a:path w="1556718" h="1352852">
                <a:moveTo>
                  <a:pt x="0" y="0"/>
                </a:moveTo>
                <a:lnTo>
                  <a:pt x="1556718" y="0"/>
                </a:lnTo>
                <a:lnTo>
                  <a:pt x="1556718" y="1352852"/>
                </a:lnTo>
                <a:lnTo>
                  <a:pt x="0" y="13528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96698" y="1576503"/>
            <a:ext cx="526514" cy="408766"/>
          </a:xfrm>
          <a:custGeom>
            <a:avLst/>
            <a:gdLst/>
            <a:ahLst/>
            <a:cxnLst/>
            <a:rect l="l" t="t" r="r" b="b"/>
            <a:pathLst>
              <a:path w="526514" h="408766">
                <a:moveTo>
                  <a:pt x="0" y="0"/>
                </a:moveTo>
                <a:lnTo>
                  <a:pt x="526514" y="0"/>
                </a:lnTo>
                <a:lnTo>
                  <a:pt x="526514" y="408766"/>
                </a:lnTo>
                <a:lnTo>
                  <a:pt x="0" y="40876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28700" y="2728677"/>
            <a:ext cx="484998" cy="393289"/>
          </a:xfrm>
          <a:custGeom>
            <a:avLst/>
            <a:gdLst/>
            <a:ahLst/>
            <a:cxnLst/>
            <a:rect l="l" t="t" r="r" b="b"/>
            <a:pathLst>
              <a:path w="484998" h="393289">
                <a:moveTo>
                  <a:pt x="0" y="0"/>
                </a:moveTo>
                <a:lnTo>
                  <a:pt x="484998" y="0"/>
                </a:lnTo>
                <a:lnTo>
                  <a:pt x="484998" y="393289"/>
                </a:lnTo>
                <a:lnTo>
                  <a:pt x="0" y="3932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829200" y="3241757"/>
            <a:ext cx="1808370" cy="574495"/>
          </a:xfrm>
          <a:custGeom>
            <a:avLst/>
            <a:gdLst/>
            <a:ahLst/>
            <a:cxnLst/>
            <a:rect l="l" t="t" r="r" b="b"/>
            <a:pathLst>
              <a:path w="1808370" h="574495">
                <a:moveTo>
                  <a:pt x="0" y="0"/>
                </a:moveTo>
                <a:lnTo>
                  <a:pt x="1808370" y="0"/>
                </a:lnTo>
                <a:lnTo>
                  <a:pt x="1808370" y="574495"/>
                </a:lnTo>
                <a:lnTo>
                  <a:pt x="0" y="57449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084299" y="288542"/>
            <a:ext cx="7106542" cy="1083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79"/>
              </a:lnSpc>
              <a:spcBef>
                <a:spcPct val="0"/>
              </a:spcBef>
            </a:pPr>
            <a:r>
              <a:rPr lang="en-US" sz="5699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 - Introduction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23212" y="1434088"/>
            <a:ext cx="14959102" cy="105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Pour suivre temporellement l'évolution d'une transformation chimique on doit connaître sa composition à chaque instant.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818892" y="3843325"/>
            <a:ext cx="9520188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Voici quelques méthodes couramment utilisées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55566" y="2690577"/>
            <a:ext cx="15806991" cy="105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Suivre l’évolution de la transformation chimique c’est connaître l’avancement en fonction de temps      </a:t>
            </a:r>
            <a:r>
              <a:rPr lang="en-US" sz="3099">
                <a:solidFill>
                  <a:srgbClr val="003D2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x = f (t)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35349" y="4382209"/>
            <a:ext cx="13441581" cy="1597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 u="sng">
                <a:solidFill>
                  <a:srgbClr val="FFDE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Méthode chimique</a:t>
            </a:r>
            <a:r>
              <a:rPr lang="en-US" sz="3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: </a:t>
            </a:r>
            <a:r>
              <a:rPr lang="en-US" sz="3099" u="sng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dosage</a:t>
            </a:r>
            <a:r>
              <a:rPr lang="en-US" sz="3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les mesures se font en discontinu </a:t>
            </a:r>
            <a:r>
              <a:rPr lang="en-US" sz="3099" u="sng">
                <a:solidFill>
                  <a:srgbClr val="FFDE59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Méthodes physiques </a:t>
            </a:r>
            <a:r>
              <a:rPr lang="en-US" sz="3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Les mesures se font en continu par différents instruments de mesure : 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883625" y="6166089"/>
            <a:ext cx="11756354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 u="sng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conductimétrie</a:t>
            </a:r>
            <a:r>
              <a:rPr lang="en-US" sz="3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:  liées à la concentration en ions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883625" y="6868400"/>
            <a:ext cx="15639655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 u="sng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pH-mètrie</a:t>
            </a:r>
            <a:r>
              <a:rPr lang="en-US" sz="3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:  Pour les milieux réactionnels contenant des ions oxonium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883625" y="7570711"/>
            <a:ext cx="9390722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 u="sng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Mesure de la pression</a:t>
            </a:r>
            <a:r>
              <a:rPr lang="en-US" sz="3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: cas d’espèces gazeuses</a:t>
            </a:r>
          </a:p>
        </p:txBody>
      </p:sp>
      <p:sp>
        <p:nvSpPr>
          <p:cNvPr id="21" name="Freeform 21"/>
          <p:cNvSpPr/>
          <p:nvPr/>
        </p:nvSpPr>
        <p:spPr>
          <a:xfrm>
            <a:off x="2169614" y="3890929"/>
            <a:ext cx="484998" cy="393289"/>
          </a:xfrm>
          <a:custGeom>
            <a:avLst/>
            <a:gdLst/>
            <a:ahLst/>
            <a:cxnLst/>
            <a:rect l="l" t="t" r="r" b="b"/>
            <a:pathLst>
              <a:path w="484998" h="393289">
                <a:moveTo>
                  <a:pt x="0" y="0"/>
                </a:moveTo>
                <a:lnTo>
                  <a:pt x="484998" y="0"/>
                </a:lnTo>
                <a:lnTo>
                  <a:pt x="484998" y="393289"/>
                </a:lnTo>
                <a:lnTo>
                  <a:pt x="0" y="3932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909133" y="7414178"/>
            <a:ext cx="4974938" cy="5006736"/>
          </a:xfrm>
          <a:custGeom>
            <a:avLst/>
            <a:gdLst/>
            <a:ahLst/>
            <a:cxnLst/>
            <a:rect l="l" t="t" r="r" b="b"/>
            <a:pathLst>
              <a:path w="4974938" h="5006736">
                <a:moveTo>
                  <a:pt x="0" y="0"/>
                </a:moveTo>
                <a:lnTo>
                  <a:pt x="4974939" y="0"/>
                </a:lnTo>
                <a:lnTo>
                  <a:pt x="4974939" y="5006736"/>
                </a:lnTo>
                <a:lnTo>
                  <a:pt x="0" y="50067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182998" y="7350996"/>
            <a:ext cx="1917310" cy="3334453"/>
          </a:xfrm>
          <a:custGeom>
            <a:avLst/>
            <a:gdLst/>
            <a:ahLst/>
            <a:cxnLst/>
            <a:rect l="l" t="t" r="r" b="b"/>
            <a:pathLst>
              <a:path w="1917310" h="3334453">
                <a:moveTo>
                  <a:pt x="1917311" y="0"/>
                </a:moveTo>
                <a:lnTo>
                  <a:pt x="0" y="0"/>
                </a:lnTo>
                <a:lnTo>
                  <a:pt x="0" y="3334453"/>
                </a:lnTo>
                <a:lnTo>
                  <a:pt x="1917311" y="3334453"/>
                </a:lnTo>
                <a:lnTo>
                  <a:pt x="191731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213959"/>
            <a:ext cx="1556718" cy="1352852"/>
          </a:xfrm>
          <a:custGeom>
            <a:avLst/>
            <a:gdLst/>
            <a:ahLst/>
            <a:cxnLst/>
            <a:rect l="l" t="t" r="r" b="b"/>
            <a:pathLst>
              <a:path w="1556718" h="1352852">
                <a:moveTo>
                  <a:pt x="0" y="0"/>
                </a:moveTo>
                <a:lnTo>
                  <a:pt x="1556718" y="0"/>
                </a:lnTo>
                <a:lnTo>
                  <a:pt x="1556718" y="1352852"/>
                </a:lnTo>
                <a:lnTo>
                  <a:pt x="0" y="13528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221570" y="7681788"/>
            <a:ext cx="516167" cy="400734"/>
          </a:xfrm>
          <a:custGeom>
            <a:avLst/>
            <a:gdLst/>
            <a:ahLst/>
            <a:cxnLst/>
            <a:rect l="l" t="t" r="r" b="b"/>
            <a:pathLst>
              <a:path w="516167" h="400734">
                <a:moveTo>
                  <a:pt x="0" y="0"/>
                </a:moveTo>
                <a:lnTo>
                  <a:pt x="516167" y="0"/>
                </a:lnTo>
                <a:lnTo>
                  <a:pt x="516167" y="400734"/>
                </a:lnTo>
                <a:lnTo>
                  <a:pt x="0" y="4007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28700" y="3050539"/>
            <a:ext cx="484998" cy="393289"/>
          </a:xfrm>
          <a:custGeom>
            <a:avLst/>
            <a:gdLst/>
            <a:ahLst/>
            <a:cxnLst/>
            <a:rect l="l" t="t" r="r" b="b"/>
            <a:pathLst>
              <a:path w="484998" h="393289">
                <a:moveTo>
                  <a:pt x="0" y="0"/>
                </a:moveTo>
                <a:lnTo>
                  <a:pt x="484998" y="0"/>
                </a:lnTo>
                <a:lnTo>
                  <a:pt x="484998" y="393289"/>
                </a:lnTo>
                <a:lnTo>
                  <a:pt x="0" y="3932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11753572" y="2912919"/>
            <a:ext cx="5753054" cy="2876527"/>
            <a:chOff x="0" y="0"/>
            <a:chExt cx="812800" cy="406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cubicBezTo>
                    <a:pt x="721830" y="0"/>
                    <a:pt x="812800" y="90970"/>
                    <a:pt x="812800" y="203200"/>
                  </a:cubicBezTo>
                  <a:cubicBezTo>
                    <a:pt x="812800" y="315430"/>
                    <a:pt x="721830" y="406400"/>
                    <a:pt x="609600" y="406400"/>
                  </a:cubicBezTo>
                  <a:lnTo>
                    <a:pt x="203200" y="406400"/>
                  </a:lnTo>
                  <a:cubicBezTo>
                    <a:pt x="90970" y="406400"/>
                    <a:pt x="0" y="315430"/>
                    <a:pt x="0" y="203200"/>
                  </a:cubicBezTo>
                  <a:cubicBezTo>
                    <a:pt x="0" y="90970"/>
                    <a:pt x="90970" y="0"/>
                    <a:pt x="203200" y="0"/>
                  </a:cubicBezTo>
                  <a:lnTo>
                    <a:pt x="609600" y="0"/>
                  </a:lnTo>
                </a:path>
              </a:pathLst>
            </a:custGeom>
            <a:blipFill>
              <a:blip r:embed="rId12"/>
              <a:stretch>
                <a:fillRect t="-11445" b="-1054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3625956" y="117267"/>
            <a:ext cx="11934238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  <a:spcBef>
                <a:spcPct val="0"/>
              </a:spcBef>
            </a:pPr>
            <a:r>
              <a:rPr lang="en-US" sz="44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II - Suivi temporel d’une transformation chimique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21570" y="1723736"/>
            <a:ext cx="15555146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u="sng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 – Étude cinétique de la réaction entre l’eau oxygénée et l’ion iodure 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764833" y="881807"/>
            <a:ext cx="5200416" cy="646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  <a:spcBef>
                <a:spcPct val="0"/>
              </a:spcBef>
            </a:pPr>
            <a:r>
              <a:rPr lang="en-US" sz="3799" u="sng">
                <a:solidFill>
                  <a:srgbClr val="B6F61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1 - Methode du dosage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13698" y="3002914"/>
            <a:ext cx="10239874" cy="3860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On verse,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dans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un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bécher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un volume de solution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d’eau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oxygénée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H2O2 (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aq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)</a:t>
            </a:r>
          </a:p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(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incolore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) de concentration C = 0, 20 mol. L−1 et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quelques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gouttes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d’acide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sulfurique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concentré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puis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on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ajoute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un volume de solution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d'iodure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potassium (K+ </a:t>
            </a:r>
            <a:r>
              <a:rPr lang="en-US" sz="3099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+  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I-)  (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incolore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) de concentration C′ = 0, 20 mol. L−1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665563" y="2349037"/>
            <a:ext cx="2831686" cy="563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 u="sng">
                <a:solidFill>
                  <a:srgbClr val="FFDC5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Expérience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043556" y="6838950"/>
            <a:ext cx="2831686" cy="563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 u="sng">
                <a:solidFill>
                  <a:srgbClr val="FFDC5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Obervation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654612" y="7545706"/>
            <a:ext cx="13197233" cy="1597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Après agitation on observe que le mélange prend une couleur jaune , puis marron et en fin une couleur brun dû à la formation de I2, c’est une réaction lente.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909133" y="7414178"/>
            <a:ext cx="4974938" cy="5006736"/>
          </a:xfrm>
          <a:custGeom>
            <a:avLst/>
            <a:gdLst/>
            <a:ahLst/>
            <a:cxnLst/>
            <a:rect l="l" t="t" r="r" b="b"/>
            <a:pathLst>
              <a:path w="4974938" h="5006736">
                <a:moveTo>
                  <a:pt x="0" y="0"/>
                </a:moveTo>
                <a:lnTo>
                  <a:pt x="4974939" y="0"/>
                </a:lnTo>
                <a:lnTo>
                  <a:pt x="4974939" y="5006736"/>
                </a:lnTo>
                <a:lnTo>
                  <a:pt x="0" y="50067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182998" y="7350996"/>
            <a:ext cx="1917310" cy="3334453"/>
          </a:xfrm>
          <a:custGeom>
            <a:avLst/>
            <a:gdLst/>
            <a:ahLst/>
            <a:cxnLst/>
            <a:rect l="l" t="t" r="r" b="b"/>
            <a:pathLst>
              <a:path w="1917310" h="3334453">
                <a:moveTo>
                  <a:pt x="1917311" y="0"/>
                </a:moveTo>
                <a:lnTo>
                  <a:pt x="0" y="0"/>
                </a:lnTo>
                <a:lnTo>
                  <a:pt x="0" y="3334453"/>
                </a:lnTo>
                <a:lnTo>
                  <a:pt x="1917311" y="3334453"/>
                </a:lnTo>
                <a:lnTo>
                  <a:pt x="191731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213959"/>
            <a:ext cx="1556718" cy="1352852"/>
          </a:xfrm>
          <a:custGeom>
            <a:avLst/>
            <a:gdLst/>
            <a:ahLst/>
            <a:cxnLst/>
            <a:rect l="l" t="t" r="r" b="b"/>
            <a:pathLst>
              <a:path w="1556718" h="1352852">
                <a:moveTo>
                  <a:pt x="0" y="0"/>
                </a:moveTo>
                <a:lnTo>
                  <a:pt x="1556718" y="0"/>
                </a:lnTo>
                <a:lnTo>
                  <a:pt x="1556718" y="1352852"/>
                </a:lnTo>
                <a:lnTo>
                  <a:pt x="0" y="13528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04501" y="1344410"/>
            <a:ext cx="526514" cy="408766"/>
          </a:xfrm>
          <a:custGeom>
            <a:avLst/>
            <a:gdLst/>
            <a:ahLst/>
            <a:cxnLst/>
            <a:rect l="l" t="t" r="r" b="b"/>
            <a:pathLst>
              <a:path w="526514" h="408766">
                <a:moveTo>
                  <a:pt x="0" y="0"/>
                </a:moveTo>
                <a:lnTo>
                  <a:pt x="526513" y="0"/>
                </a:lnTo>
                <a:lnTo>
                  <a:pt x="526513" y="408766"/>
                </a:lnTo>
                <a:lnTo>
                  <a:pt x="0" y="40876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040754" y="2260000"/>
            <a:ext cx="484998" cy="393289"/>
          </a:xfrm>
          <a:custGeom>
            <a:avLst/>
            <a:gdLst/>
            <a:ahLst/>
            <a:cxnLst/>
            <a:rect l="l" t="t" r="r" b="b"/>
            <a:pathLst>
              <a:path w="484998" h="393289">
                <a:moveTo>
                  <a:pt x="0" y="0"/>
                </a:moveTo>
                <a:lnTo>
                  <a:pt x="484998" y="0"/>
                </a:lnTo>
                <a:lnTo>
                  <a:pt x="484998" y="393289"/>
                </a:lnTo>
                <a:lnTo>
                  <a:pt x="0" y="3932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486203" y="1307592"/>
            <a:ext cx="2220841" cy="618923"/>
          </a:xfrm>
          <a:custGeom>
            <a:avLst/>
            <a:gdLst/>
            <a:ahLst/>
            <a:cxnLst/>
            <a:rect l="l" t="t" r="r" b="b"/>
            <a:pathLst>
              <a:path w="2220841" h="618923">
                <a:moveTo>
                  <a:pt x="0" y="0"/>
                </a:moveTo>
                <a:lnTo>
                  <a:pt x="2220842" y="0"/>
                </a:lnTo>
                <a:lnTo>
                  <a:pt x="2220842" y="618923"/>
                </a:lnTo>
                <a:lnTo>
                  <a:pt x="0" y="61892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418757" y="1276782"/>
            <a:ext cx="1721374" cy="680543"/>
          </a:xfrm>
          <a:custGeom>
            <a:avLst/>
            <a:gdLst/>
            <a:ahLst/>
            <a:cxnLst/>
            <a:rect l="l" t="t" r="r" b="b"/>
            <a:pathLst>
              <a:path w="1721374" h="680543">
                <a:moveTo>
                  <a:pt x="0" y="0"/>
                </a:moveTo>
                <a:lnTo>
                  <a:pt x="1721375" y="0"/>
                </a:lnTo>
                <a:lnTo>
                  <a:pt x="1721375" y="680543"/>
                </a:lnTo>
                <a:lnTo>
                  <a:pt x="0" y="68054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4445180" y="2878711"/>
            <a:ext cx="10180402" cy="816432"/>
          </a:xfrm>
          <a:custGeom>
            <a:avLst/>
            <a:gdLst/>
            <a:ahLst/>
            <a:cxnLst/>
            <a:rect l="l" t="t" r="r" b="b"/>
            <a:pathLst>
              <a:path w="10180402" h="816432">
                <a:moveTo>
                  <a:pt x="0" y="0"/>
                </a:moveTo>
                <a:lnTo>
                  <a:pt x="10180403" y="0"/>
                </a:lnTo>
                <a:lnTo>
                  <a:pt x="10180403" y="816432"/>
                </a:lnTo>
                <a:lnTo>
                  <a:pt x="0" y="81643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5683467">
            <a:off x="10177724" y="3106880"/>
            <a:ext cx="616959" cy="360093"/>
          </a:xfrm>
          <a:custGeom>
            <a:avLst/>
            <a:gdLst/>
            <a:ahLst/>
            <a:cxnLst/>
            <a:rect l="l" t="t" r="r" b="b"/>
            <a:pathLst>
              <a:path w="616959" h="360093">
                <a:moveTo>
                  <a:pt x="0" y="0"/>
                </a:moveTo>
                <a:lnTo>
                  <a:pt x="616959" y="0"/>
                </a:lnTo>
                <a:lnTo>
                  <a:pt x="616959" y="360094"/>
                </a:lnTo>
                <a:lnTo>
                  <a:pt x="0" y="36009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 l="-80343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0178612" y="3109983"/>
            <a:ext cx="809858" cy="353888"/>
          </a:xfrm>
          <a:custGeom>
            <a:avLst/>
            <a:gdLst/>
            <a:ahLst/>
            <a:cxnLst/>
            <a:rect l="l" t="t" r="r" b="b"/>
            <a:pathLst>
              <a:path w="809858" h="353888">
                <a:moveTo>
                  <a:pt x="0" y="0"/>
                </a:moveTo>
                <a:lnTo>
                  <a:pt x="809858" y="0"/>
                </a:lnTo>
                <a:lnTo>
                  <a:pt x="809858" y="353888"/>
                </a:lnTo>
                <a:lnTo>
                  <a:pt x="0" y="35388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6310403" y="6880152"/>
            <a:ext cx="1893273" cy="362961"/>
          </a:xfrm>
          <a:custGeom>
            <a:avLst/>
            <a:gdLst/>
            <a:ahLst/>
            <a:cxnLst/>
            <a:rect l="l" t="t" r="r" b="b"/>
            <a:pathLst>
              <a:path w="1893273" h="362961">
                <a:moveTo>
                  <a:pt x="0" y="0"/>
                </a:moveTo>
                <a:lnTo>
                  <a:pt x="1893273" y="0"/>
                </a:lnTo>
                <a:lnTo>
                  <a:pt x="1893273" y="362961"/>
                </a:lnTo>
                <a:lnTo>
                  <a:pt x="0" y="362961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t="-1657" b="-1657"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402464" y="1337336"/>
            <a:ext cx="15603593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réaction met en jeu par les couples 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99530" y="448436"/>
            <a:ext cx="3688941" cy="613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 u="sng">
                <a:solidFill>
                  <a:srgbClr val="FFDC5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Interprétation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878631" y="1296785"/>
            <a:ext cx="540126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817844" y="2176926"/>
            <a:ext cx="6963372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l’équation de la réaction s’écrit 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231014" y="3866593"/>
            <a:ext cx="4771788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u="sng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 - Dosage de diiode I2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027168" y="4483238"/>
            <a:ext cx="7151444" cy="613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 u="sng">
                <a:solidFill>
                  <a:srgbClr val="FFDC5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Etude expérimentale :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076388" y="5258574"/>
            <a:ext cx="14917987" cy="25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49"/>
              </a:lnSpc>
              <a:spcBef>
                <a:spcPct val="0"/>
              </a:spcBef>
            </a:pPr>
            <a:r>
              <a:rPr lang="en-US" sz="2963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Pour savoir la quantité diiode formé à chaque instant, on prélève 10ml du mélange réactionnel et on la trempe dans l’eau glacée 0°C afin de bloquer la formation de I2 ,puis on la dose par une solution aqueuse titrante de thiosulfate de sodium                      , On répète l’opération dix fois successivement de « t1=0min ; t2=2min……à t10=50 min »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892492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909133" y="7414178"/>
            <a:ext cx="4974938" cy="5006736"/>
          </a:xfrm>
          <a:custGeom>
            <a:avLst/>
            <a:gdLst/>
            <a:ahLst/>
            <a:cxnLst/>
            <a:rect l="l" t="t" r="r" b="b"/>
            <a:pathLst>
              <a:path w="4974938" h="5006736">
                <a:moveTo>
                  <a:pt x="0" y="0"/>
                </a:moveTo>
                <a:lnTo>
                  <a:pt x="4974939" y="0"/>
                </a:lnTo>
                <a:lnTo>
                  <a:pt x="4974939" y="5006736"/>
                </a:lnTo>
                <a:lnTo>
                  <a:pt x="0" y="50067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182998" y="7350996"/>
            <a:ext cx="1917310" cy="3334453"/>
          </a:xfrm>
          <a:custGeom>
            <a:avLst/>
            <a:gdLst/>
            <a:ahLst/>
            <a:cxnLst/>
            <a:rect l="l" t="t" r="r" b="b"/>
            <a:pathLst>
              <a:path w="1917310" h="3334453">
                <a:moveTo>
                  <a:pt x="1917311" y="0"/>
                </a:moveTo>
                <a:lnTo>
                  <a:pt x="0" y="0"/>
                </a:lnTo>
                <a:lnTo>
                  <a:pt x="0" y="3334453"/>
                </a:lnTo>
                <a:lnTo>
                  <a:pt x="1917311" y="3334453"/>
                </a:lnTo>
                <a:lnTo>
                  <a:pt x="191731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213959"/>
            <a:ext cx="1556718" cy="1352852"/>
          </a:xfrm>
          <a:custGeom>
            <a:avLst/>
            <a:gdLst/>
            <a:ahLst/>
            <a:cxnLst/>
            <a:rect l="l" t="t" r="r" b="b"/>
            <a:pathLst>
              <a:path w="1556718" h="1352852">
                <a:moveTo>
                  <a:pt x="0" y="0"/>
                </a:moveTo>
                <a:lnTo>
                  <a:pt x="1556718" y="0"/>
                </a:lnTo>
                <a:lnTo>
                  <a:pt x="1556718" y="1352852"/>
                </a:lnTo>
                <a:lnTo>
                  <a:pt x="0" y="13528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967757" y="1362428"/>
            <a:ext cx="526514" cy="408766"/>
          </a:xfrm>
          <a:custGeom>
            <a:avLst/>
            <a:gdLst/>
            <a:ahLst/>
            <a:cxnLst/>
            <a:rect l="l" t="t" r="r" b="b"/>
            <a:pathLst>
              <a:path w="526514" h="408766">
                <a:moveTo>
                  <a:pt x="0" y="0"/>
                </a:moveTo>
                <a:lnTo>
                  <a:pt x="526514" y="0"/>
                </a:lnTo>
                <a:lnTo>
                  <a:pt x="526514" y="408766"/>
                </a:lnTo>
                <a:lnTo>
                  <a:pt x="0" y="40876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769400" y="2520209"/>
            <a:ext cx="2105015" cy="416935"/>
          </a:xfrm>
          <a:custGeom>
            <a:avLst/>
            <a:gdLst/>
            <a:ahLst/>
            <a:cxnLst/>
            <a:rect l="l" t="t" r="r" b="b"/>
            <a:pathLst>
              <a:path w="2105015" h="416935">
                <a:moveTo>
                  <a:pt x="0" y="0"/>
                </a:moveTo>
                <a:lnTo>
                  <a:pt x="2105015" y="0"/>
                </a:lnTo>
                <a:lnTo>
                  <a:pt x="2105015" y="416936"/>
                </a:lnTo>
                <a:lnTo>
                  <a:pt x="0" y="41693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723773" y="442114"/>
            <a:ext cx="5974881" cy="6515711"/>
          </a:xfrm>
          <a:custGeom>
            <a:avLst/>
            <a:gdLst/>
            <a:ahLst/>
            <a:cxnLst/>
            <a:rect l="l" t="t" r="r" b="b"/>
            <a:pathLst>
              <a:path w="5974881" h="6515711">
                <a:moveTo>
                  <a:pt x="0" y="0"/>
                </a:moveTo>
                <a:lnTo>
                  <a:pt x="5974880" y="0"/>
                </a:lnTo>
                <a:lnTo>
                  <a:pt x="5974880" y="6515711"/>
                </a:lnTo>
                <a:lnTo>
                  <a:pt x="0" y="651571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430041" y="2304032"/>
            <a:ext cx="2351066" cy="760891"/>
          </a:xfrm>
          <a:custGeom>
            <a:avLst/>
            <a:gdLst/>
            <a:ahLst/>
            <a:cxnLst/>
            <a:rect l="l" t="t" r="r" b="b"/>
            <a:pathLst>
              <a:path w="2351066" h="760891">
                <a:moveTo>
                  <a:pt x="0" y="0"/>
                </a:moveTo>
                <a:lnTo>
                  <a:pt x="2351066" y="0"/>
                </a:lnTo>
                <a:lnTo>
                  <a:pt x="2351066" y="760891"/>
                </a:lnTo>
                <a:lnTo>
                  <a:pt x="0" y="7608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4645509" y="4412381"/>
            <a:ext cx="1920131" cy="375907"/>
          </a:xfrm>
          <a:custGeom>
            <a:avLst/>
            <a:gdLst/>
            <a:ahLst/>
            <a:cxnLst/>
            <a:rect l="l" t="t" r="r" b="b"/>
            <a:pathLst>
              <a:path w="1920131" h="375907">
                <a:moveTo>
                  <a:pt x="0" y="0"/>
                </a:moveTo>
                <a:lnTo>
                  <a:pt x="1920130" y="0"/>
                </a:lnTo>
                <a:lnTo>
                  <a:pt x="1920130" y="375907"/>
                </a:lnTo>
                <a:lnTo>
                  <a:pt x="0" y="37590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 t="-68595" r="-1985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967757" y="6288818"/>
            <a:ext cx="8470855" cy="678849"/>
          </a:xfrm>
          <a:custGeom>
            <a:avLst/>
            <a:gdLst/>
            <a:ahLst/>
            <a:cxnLst/>
            <a:rect l="l" t="t" r="r" b="b"/>
            <a:pathLst>
              <a:path w="8470855" h="678849">
                <a:moveTo>
                  <a:pt x="0" y="0"/>
                </a:moveTo>
                <a:lnTo>
                  <a:pt x="8470856" y="0"/>
                </a:lnTo>
                <a:lnTo>
                  <a:pt x="8470856" y="678849"/>
                </a:lnTo>
                <a:lnTo>
                  <a:pt x="0" y="67884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5828700" y="6351570"/>
            <a:ext cx="374485" cy="553345"/>
          </a:xfrm>
          <a:custGeom>
            <a:avLst/>
            <a:gdLst/>
            <a:ahLst/>
            <a:cxnLst/>
            <a:rect l="l" t="t" r="r" b="b"/>
            <a:pathLst>
              <a:path w="374485" h="553345">
                <a:moveTo>
                  <a:pt x="0" y="0"/>
                </a:moveTo>
                <a:lnTo>
                  <a:pt x="374485" y="0"/>
                </a:lnTo>
                <a:lnTo>
                  <a:pt x="374485" y="553345"/>
                </a:lnTo>
                <a:lnTo>
                  <a:pt x="0" y="55334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 t="-9953" r="-402009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5779156" y="6382793"/>
            <a:ext cx="891314" cy="389482"/>
          </a:xfrm>
          <a:custGeom>
            <a:avLst/>
            <a:gdLst/>
            <a:ahLst/>
            <a:cxnLst/>
            <a:rect l="l" t="t" r="r" b="b"/>
            <a:pathLst>
              <a:path w="891314" h="389482">
                <a:moveTo>
                  <a:pt x="0" y="0"/>
                </a:moveTo>
                <a:lnTo>
                  <a:pt x="891314" y="0"/>
                </a:lnTo>
                <a:lnTo>
                  <a:pt x="891314" y="389482"/>
                </a:lnTo>
                <a:lnTo>
                  <a:pt x="0" y="38948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8267061" y="8011718"/>
            <a:ext cx="3310686" cy="747203"/>
          </a:xfrm>
          <a:custGeom>
            <a:avLst/>
            <a:gdLst/>
            <a:ahLst/>
            <a:cxnLst/>
            <a:rect l="l" t="t" r="r" b="b"/>
            <a:pathLst>
              <a:path w="3310686" h="747203">
                <a:moveTo>
                  <a:pt x="0" y="0"/>
                </a:moveTo>
                <a:lnTo>
                  <a:pt x="3310687" y="0"/>
                </a:lnTo>
                <a:lnTo>
                  <a:pt x="3310687" y="747204"/>
                </a:lnTo>
                <a:lnTo>
                  <a:pt x="0" y="747204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3711213" y="7779524"/>
            <a:ext cx="2699961" cy="979398"/>
          </a:xfrm>
          <a:custGeom>
            <a:avLst/>
            <a:gdLst/>
            <a:ahLst/>
            <a:cxnLst/>
            <a:rect l="l" t="t" r="r" b="b"/>
            <a:pathLst>
              <a:path w="2699961" h="979398">
                <a:moveTo>
                  <a:pt x="0" y="0"/>
                </a:moveTo>
                <a:lnTo>
                  <a:pt x="2699961" y="0"/>
                </a:lnTo>
                <a:lnTo>
                  <a:pt x="2699961" y="979398"/>
                </a:lnTo>
                <a:lnTo>
                  <a:pt x="0" y="979398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967757" y="1277735"/>
            <a:ext cx="7835095" cy="3984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9"/>
              </a:lnSpc>
              <a:spcBef>
                <a:spcPct val="0"/>
              </a:spcBef>
            </a:pPr>
            <a:r>
              <a:rPr lang="en-US" sz="3263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 On dose le diiode formée </a:t>
            </a:r>
            <a:r>
              <a:rPr lang="en-US" sz="3263">
                <a:solidFill>
                  <a:srgbClr val="FF914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I2</a:t>
            </a:r>
            <a:r>
              <a:rPr lang="en-US" sz="3263">
                <a:solidFill>
                  <a:srgbClr val="ACA2F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263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par une solution aqueuse titrante de thiosulfate de sodium                         de concentration C3  = 0,02mol/l  avec quelques gouttes d’empois d’amidon (qui se colore en bleu montrant l’existence de I2 diiode).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489163" y="2348624"/>
            <a:ext cx="2232822" cy="671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5"/>
              </a:lnSpc>
            </a:pPr>
            <a:r>
              <a:rPr lang="en-US" sz="2233">
                <a:solidFill>
                  <a:srgbClr val="0501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thiosulfate de sodium  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430041" y="4412381"/>
            <a:ext cx="2232822" cy="338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5"/>
              </a:lnSpc>
            </a:pPr>
            <a:r>
              <a:rPr lang="en-US" sz="2233">
                <a:solidFill>
                  <a:srgbClr val="0501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diiode I2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04154" y="5447792"/>
            <a:ext cx="8940502" cy="555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9"/>
              </a:lnSpc>
              <a:spcBef>
                <a:spcPct val="0"/>
              </a:spcBef>
            </a:pPr>
            <a:r>
              <a:rPr lang="en-US" sz="3263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L’équation de la réaction de dosage est :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249700" y="7281992"/>
            <a:ext cx="16038300" cy="555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9"/>
              </a:lnSpc>
              <a:spcBef>
                <a:spcPct val="0"/>
              </a:spcBef>
            </a:pPr>
            <a:r>
              <a:rPr lang="en-US" sz="3263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Déterminer l’expression de la quantité de matière formée ni(I2) ?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420332" y="7945043"/>
            <a:ext cx="4645841" cy="555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9"/>
              </a:lnSpc>
              <a:spcBef>
                <a:spcPct val="0"/>
              </a:spcBef>
            </a:pPr>
            <a:r>
              <a:rPr lang="en-US" sz="3263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À l’équivalence , on a :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983434" y="8074345"/>
            <a:ext cx="1322092" cy="555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9"/>
              </a:lnSpc>
              <a:spcBef>
                <a:spcPct val="0"/>
              </a:spcBef>
            </a:pPr>
            <a:r>
              <a:rPr lang="en-US" sz="3263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Alors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909133" y="7414178"/>
            <a:ext cx="4974938" cy="5006736"/>
          </a:xfrm>
          <a:custGeom>
            <a:avLst/>
            <a:gdLst/>
            <a:ahLst/>
            <a:cxnLst/>
            <a:rect l="l" t="t" r="r" b="b"/>
            <a:pathLst>
              <a:path w="4974938" h="5006736">
                <a:moveTo>
                  <a:pt x="0" y="0"/>
                </a:moveTo>
                <a:lnTo>
                  <a:pt x="4974939" y="0"/>
                </a:lnTo>
                <a:lnTo>
                  <a:pt x="4974939" y="5006736"/>
                </a:lnTo>
                <a:lnTo>
                  <a:pt x="0" y="50067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182998" y="7350996"/>
            <a:ext cx="1917310" cy="3334453"/>
          </a:xfrm>
          <a:custGeom>
            <a:avLst/>
            <a:gdLst/>
            <a:ahLst/>
            <a:cxnLst/>
            <a:rect l="l" t="t" r="r" b="b"/>
            <a:pathLst>
              <a:path w="1917310" h="3334453">
                <a:moveTo>
                  <a:pt x="1917311" y="0"/>
                </a:moveTo>
                <a:lnTo>
                  <a:pt x="0" y="0"/>
                </a:lnTo>
                <a:lnTo>
                  <a:pt x="0" y="3334453"/>
                </a:lnTo>
                <a:lnTo>
                  <a:pt x="1917311" y="3334453"/>
                </a:lnTo>
                <a:lnTo>
                  <a:pt x="191731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213959"/>
            <a:ext cx="1556718" cy="1352852"/>
          </a:xfrm>
          <a:custGeom>
            <a:avLst/>
            <a:gdLst/>
            <a:ahLst/>
            <a:cxnLst/>
            <a:rect l="l" t="t" r="r" b="b"/>
            <a:pathLst>
              <a:path w="1556718" h="1352852">
                <a:moveTo>
                  <a:pt x="0" y="0"/>
                </a:moveTo>
                <a:lnTo>
                  <a:pt x="1556718" y="0"/>
                </a:lnTo>
                <a:lnTo>
                  <a:pt x="1556718" y="1352852"/>
                </a:lnTo>
                <a:lnTo>
                  <a:pt x="0" y="13528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992743" y="1158045"/>
            <a:ext cx="526514" cy="408766"/>
          </a:xfrm>
          <a:custGeom>
            <a:avLst/>
            <a:gdLst/>
            <a:ahLst/>
            <a:cxnLst/>
            <a:rect l="l" t="t" r="r" b="b"/>
            <a:pathLst>
              <a:path w="526514" h="408766">
                <a:moveTo>
                  <a:pt x="0" y="0"/>
                </a:moveTo>
                <a:lnTo>
                  <a:pt x="526513" y="0"/>
                </a:lnTo>
                <a:lnTo>
                  <a:pt x="526513" y="408766"/>
                </a:lnTo>
                <a:lnTo>
                  <a:pt x="0" y="40876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933483" y="2581298"/>
            <a:ext cx="484998" cy="393289"/>
          </a:xfrm>
          <a:custGeom>
            <a:avLst/>
            <a:gdLst/>
            <a:ahLst/>
            <a:cxnLst/>
            <a:rect l="l" t="t" r="r" b="b"/>
            <a:pathLst>
              <a:path w="484998" h="393289">
                <a:moveTo>
                  <a:pt x="0" y="0"/>
                </a:moveTo>
                <a:lnTo>
                  <a:pt x="484998" y="0"/>
                </a:lnTo>
                <a:lnTo>
                  <a:pt x="484998" y="393289"/>
                </a:lnTo>
                <a:lnTo>
                  <a:pt x="0" y="3932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2311338" y="4225814"/>
          <a:ext cx="14507949" cy="3399424"/>
        </p:xfrm>
        <a:graphic>
          <a:graphicData uri="http://schemas.openxmlformats.org/drawingml/2006/table">
            <a:tbl>
              <a:tblPr/>
              <a:tblGrid>
                <a:gridCol w="2381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26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26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26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26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26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126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126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126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1266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21266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997638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7638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4148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3"/>
          <p:cNvSpPr txBox="1"/>
          <p:nvPr/>
        </p:nvSpPr>
        <p:spPr>
          <a:xfrm>
            <a:off x="2519256" y="1065871"/>
            <a:ext cx="13636921" cy="1065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9"/>
              </a:lnSpc>
              <a:spcBef>
                <a:spcPct val="0"/>
              </a:spcBef>
            </a:pPr>
            <a:r>
              <a:rPr lang="en-US" sz="3063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On repère l’équivalence par la disparition de la couleur bleue de I2 diiode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-3125459" y="4357417"/>
            <a:ext cx="13197233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t(min)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-3125459" y="5406500"/>
            <a:ext cx="13197233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VE(mL)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76769" y="4357417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576769" y="5406500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907769" y="4357417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907769" y="5406500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240022" y="4357417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6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240022" y="5406500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10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91775" y="5406500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14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1775" y="4357417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10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662822" y="4357417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15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62822" y="5406500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16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814099" y="4357417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089202" y="4357417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25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814099" y="5406500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17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089202" y="5406500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17,8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364304" y="4357417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30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639406" y="4357417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40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359541" y="5406500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18,4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4572731" y="5406500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19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5812903" y="4357417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50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5812903" y="5476288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19,4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175982" y="6384308"/>
            <a:ext cx="2144512" cy="1617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n(I2) mmol</a:t>
            </a:r>
          </a:p>
          <a:p>
            <a:pPr algn="ctr">
              <a:lnSpc>
                <a:spcPts val="4059"/>
              </a:lnSpc>
              <a:spcBef>
                <a:spcPct val="0"/>
              </a:spcBef>
            </a:pPr>
            <a:endParaRPr lang="en-US" sz="3199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4662556" y="6610443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947184" y="6684027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0,5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116673" y="6684027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391775" y="6684027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1,4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662822" y="6684027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1,6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820876" y="6684027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1,7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2095978" y="6684027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1,78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3359541" y="6684027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1,84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4639406" y="6684027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1,9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5837473" y="6684027"/>
            <a:ext cx="81790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1,94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2075207" y="2524148"/>
            <a:ext cx="14744076" cy="1608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9"/>
              </a:lnSpc>
            </a:pPr>
            <a:r>
              <a:rPr lang="en-US" sz="3063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  On renouvelle cette opération pendant des différentes dates. On note dans un tableau le volume VE qui correspond à chaque date </a:t>
            </a:r>
          </a:p>
          <a:p>
            <a:pPr algn="l">
              <a:lnSpc>
                <a:spcPts val="4289"/>
              </a:lnSpc>
              <a:spcBef>
                <a:spcPct val="0"/>
              </a:spcBef>
            </a:pPr>
            <a:endParaRPr lang="en-US" sz="3063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909133" y="7414178"/>
            <a:ext cx="4974938" cy="5006736"/>
          </a:xfrm>
          <a:custGeom>
            <a:avLst/>
            <a:gdLst/>
            <a:ahLst/>
            <a:cxnLst/>
            <a:rect l="l" t="t" r="r" b="b"/>
            <a:pathLst>
              <a:path w="4974938" h="5006736">
                <a:moveTo>
                  <a:pt x="0" y="0"/>
                </a:moveTo>
                <a:lnTo>
                  <a:pt x="4974939" y="0"/>
                </a:lnTo>
                <a:lnTo>
                  <a:pt x="4974939" y="5006736"/>
                </a:lnTo>
                <a:lnTo>
                  <a:pt x="0" y="50067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51106" y="8604869"/>
            <a:ext cx="1229931" cy="2139010"/>
          </a:xfrm>
          <a:custGeom>
            <a:avLst/>
            <a:gdLst/>
            <a:ahLst/>
            <a:cxnLst/>
            <a:rect l="l" t="t" r="r" b="b"/>
            <a:pathLst>
              <a:path w="1229931" h="2139010">
                <a:moveTo>
                  <a:pt x="1229931" y="0"/>
                </a:moveTo>
                <a:lnTo>
                  <a:pt x="0" y="0"/>
                </a:lnTo>
                <a:lnTo>
                  <a:pt x="0" y="2139010"/>
                </a:lnTo>
                <a:lnTo>
                  <a:pt x="1229931" y="2139010"/>
                </a:lnTo>
                <a:lnTo>
                  <a:pt x="122993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213959"/>
            <a:ext cx="1556718" cy="1352852"/>
          </a:xfrm>
          <a:custGeom>
            <a:avLst/>
            <a:gdLst/>
            <a:ahLst/>
            <a:cxnLst/>
            <a:rect l="l" t="t" r="r" b="b"/>
            <a:pathLst>
              <a:path w="1556718" h="1352852">
                <a:moveTo>
                  <a:pt x="0" y="0"/>
                </a:moveTo>
                <a:lnTo>
                  <a:pt x="1556718" y="0"/>
                </a:lnTo>
                <a:lnTo>
                  <a:pt x="1556718" y="1352852"/>
                </a:lnTo>
                <a:lnTo>
                  <a:pt x="0" y="13528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46070" y="6277263"/>
            <a:ext cx="516167" cy="400734"/>
          </a:xfrm>
          <a:custGeom>
            <a:avLst/>
            <a:gdLst/>
            <a:ahLst/>
            <a:cxnLst/>
            <a:rect l="l" t="t" r="r" b="b"/>
            <a:pathLst>
              <a:path w="516167" h="400734">
                <a:moveTo>
                  <a:pt x="0" y="0"/>
                </a:moveTo>
                <a:lnTo>
                  <a:pt x="516168" y="0"/>
                </a:lnTo>
                <a:lnTo>
                  <a:pt x="516168" y="400733"/>
                </a:lnTo>
                <a:lnTo>
                  <a:pt x="0" y="4007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19156" y="2728677"/>
            <a:ext cx="484998" cy="393289"/>
          </a:xfrm>
          <a:custGeom>
            <a:avLst/>
            <a:gdLst/>
            <a:ahLst/>
            <a:cxnLst/>
            <a:rect l="l" t="t" r="r" b="b"/>
            <a:pathLst>
              <a:path w="484998" h="393289">
                <a:moveTo>
                  <a:pt x="0" y="0"/>
                </a:moveTo>
                <a:lnTo>
                  <a:pt x="484998" y="0"/>
                </a:lnTo>
                <a:lnTo>
                  <a:pt x="484998" y="393289"/>
                </a:lnTo>
                <a:lnTo>
                  <a:pt x="0" y="3932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404887" y="199892"/>
            <a:ext cx="3909935" cy="3032340"/>
          </a:xfrm>
          <a:custGeom>
            <a:avLst/>
            <a:gdLst/>
            <a:ahLst/>
            <a:cxnLst/>
            <a:rect l="l" t="t" r="r" b="b"/>
            <a:pathLst>
              <a:path w="3909935" h="3032340">
                <a:moveTo>
                  <a:pt x="0" y="0"/>
                </a:moveTo>
                <a:lnTo>
                  <a:pt x="3909935" y="0"/>
                </a:lnTo>
                <a:lnTo>
                  <a:pt x="3909935" y="3032340"/>
                </a:lnTo>
                <a:lnTo>
                  <a:pt x="0" y="303234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728486" y="3698654"/>
            <a:ext cx="13136013" cy="2713655"/>
          </a:xfrm>
          <a:custGeom>
            <a:avLst/>
            <a:gdLst/>
            <a:ahLst/>
            <a:cxnLst/>
            <a:rect l="l" t="t" r="r" b="b"/>
            <a:pathLst>
              <a:path w="13136013" h="2713655">
                <a:moveTo>
                  <a:pt x="0" y="0"/>
                </a:moveTo>
                <a:lnTo>
                  <a:pt x="13136013" y="0"/>
                </a:lnTo>
                <a:lnTo>
                  <a:pt x="13136013" y="2713655"/>
                </a:lnTo>
                <a:lnTo>
                  <a:pt x="0" y="27136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1774" t="-623396" r="-6706" b="-88339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297379" y="6855869"/>
            <a:ext cx="3062476" cy="604644"/>
          </a:xfrm>
          <a:custGeom>
            <a:avLst/>
            <a:gdLst/>
            <a:ahLst/>
            <a:cxnLst/>
            <a:rect l="l" t="t" r="r" b="b"/>
            <a:pathLst>
              <a:path w="3062476" h="604644">
                <a:moveTo>
                  <a:pt x="0" y="0"/>
                </a:moveTo>
                <a:lnTo>
                  <a:pt x="3062475" y="0"/>
                </a:lnTo>
                <a:lnTo>
                  <a:pt x="3062475" y="604644"/>
                </a:lnTo>
                <a:lnTo>
                  <a:pt x="0" y="60464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408920" t="-1153511" r="-353065" b="-4925633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704154" y="7460513"/>
            <a:ext cx="484998" cy="393289"/>
          </a:xfrm>
          <a:custGeom>
            <a:avLst/>
            <a:gdLst/>
            <a:ahLst/>
            <a:cxnLst/>
            <a:rect l="l" t="t" r="r" b="b"/>
            <a:pathLst>
              <a:path w="484998" h="393289">
                <a:moveTo>
                  <a:pt x="0" y="0"/>
                </a:moveTo>
                <a:lnTo>
                  <a:pt x="484998" y="0"/>
                </a:lnTo>
                <a:lnTo>
                  <a:pt x="484998" y="393289"/>
                </a:lnTo>
                <a:lnTo>
                  <a:pt x="0" y="3932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4026544" y="9258300"/>
            <a:ext cx="3462919" cy="532757"/>
          </a:xfrm>
          <a:custGeom>
            <a:avLst/>
            <a:gdLst/>
            <a:ahLst/>
            <a:cxnLst/>
            <a:rect l="l" t="t" r="r" b="b"/>
            <a:pathLst>
              <a:path w="3462919" h="532757">
                <a:moveTo>
                  <a:pt x="0" y="0"/>
                </a:moveTo>
                <a:lnTo>
                  <a:pt x="3462919" y="0"/>
                </a:lnTo>
                <a:lnTo>
                  <a:pt x="3462919" y="532757"/>
                </a:lnTo>
                <a:lnTo>
                  <a:pt x="0" y="53275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8255262" y="9201242"/>
            <a:ext cx="3403337" cy="708721"/>
          </a:xfrm>
          <a:custGeom>
            <a:avLst/>
            <a:gdLst/>
            <a:ahLst/>
            <a:cxnLst/>
            <a:rect l="l" t="t" r="r" b="b"/>
            <a:pathLst>
              <a:path w="2904252" h="580989">
                <a:moveTo>
                  <a:pt x="0" y="0"/>
                </a:moveTo>
                <a:lnTo>
                  <a:pt x="2904252" y="0"/>
                </a:lnTo>
                <a:lnTo>
                  <a:pt x="2904252" y="580990"/>
                </a:lnTo>
                <a:lnTo>
                  <a:pt x="0" y="58099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34317"/>
            </a:stretch>
          </a:blipFill>
        </p:spPr>
        <p:txBody>
          <a:bodyPr/>
          <a:lstStyle/>
          <a:p>
            <a:r>
              <a:rPr lang="en-US" dirty="0" smtClean="0"/>
              <a:t>f</a:t>
            </a:r>
            <a:endParaRPr lang="fr-FR" dirty="0"/>
          </a:p>
        </p:txBody>
      </p:sp>
      <p:sp>
        <p:nvSpPr>
          <p:cNvPr id="18" name="Freeform 18"/>
          <p:cNvSpPr/>
          <p:nvPr/>
        </p:nvSpPr>
        <p:spPr>
          <a:xfrm>
            <a:off x="12356267" y="9233355"/>
            <a:ext cx="2467380" cy="708359"/>
          </a:xfrm>
          <a:custGeom>
            <a:avLst/>
            <a:gdLst/>
            <a:ahLst/>
            <a:cxnLst/>
            <a:rect l="l" t="t" r="r" b="b"/>
            <a:pathLst>
              <a:path w="2467380" h="708359">
                <a:moveTo>
                  <a:pt x="0" y="0"/>
                </a:moveTo>
                <a:lnTo>
                  <a:pt x="2467379" y="0"/>
                </a:lnTo>
                <a:lnTo>
                  <a:pt x="2467379" y="708360"/>
                </a:lnTo>
                <a:lnTo>
                  <a:pt x="0" y="70836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66799" b="-1534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3241165" y="643770"/>
            <a:ext cx="7918350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Et on trace la courbe n(I2) = f(t) 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159515" y="9234417"/>
            <a:ext cx="379223" cy="5161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 dirty="0" smtClean="0"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  <a:endParaRPr lang="en-US" sz="3099" dirty="0"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769186" y="6229638"/>
            <a:ext cx="15095313" cy="105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On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peut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donc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voir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que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l’avancement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la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réaction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x à un instant t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est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égal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à la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quantité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diiode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formé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à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cet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instant: 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610669" y="7412888"/>
            <a:ext cx="7831210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Donc x(t) et n(I2) ont la même courbe.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004488" y="7949139"/>
            <a:ext cx="15095313" cy="105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connaissance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n(I2)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suffit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donc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à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déterminer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complètement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la composition du mélange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réactionnel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à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l'instant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considéré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: </a:t>
            </a:r>
          </a:p>
        </p:txBody>
      </p:sp>
      <p:sp>
        <p:nvSpPr>
          <p:cNvPr id="24" name="TextBox 20"/>
          <p:cNvSpPr txBox="1"/>
          <p:nvPr/>
        </p:nvSpPr>
        <p:spPr>
          <a:xfrm>
            <a:off x="2156888" y="2833452"/>
            <a:ext cx="7918350" cy="105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Dressons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le tableau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d’avancement</a:t>
            </a:r>
            <a:r>
              <a:rPr lang="en-US" sz="30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la </a:t>
            </a:r>
            <a:r>
              <a:rPr lang="en-US" sz="3099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réaction</a:t>
            </a:r>
            <a:endParaRPr lang="en-US" sz="3099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909133" y="7414178"/>
            <a:ext cx="4974938" cy="5006736"/>
          </a:xfrm>
          <a:custGeom>
            <a:avLst/>
            <a:gdLst/>
            <a:ahLst/>
            <a:cxnLst/>
            <a:rect l="l" t="t" r="r" b="b"/>
            <a:pathLst>
              <a:path w="4974938" h="5006736">
                <a:moveTo>
                  <a:pt x="0" y="0"/>
                </a:moveTo>
                <a:lnTo>
                  <a:pt x="4974939" y="0"/>
                </a:lnTo>
                <a:lnTo>
                  <a:pt x="4974939" y="5006736"/>
                </a:lnTo>
                <a:lnTo>
                  <a:pt x="0" y="50067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182998" y="7350996"/>
            <a:ext cx="1917310" cy="3334453"/>
          </a:xfrm>
          <a:custGeom>
            <a:avLst/>
            <a:gdLst/>
            <a:ahLst/>
            <a:cxnLst/>
            <a:rect l="l" t="t" r="r" b="b"/>
            <a:pathLst>
              <a:path w="1917310" h="3334453">
                <a:moveTo>
                  <a:pt x="1917311" y="0"/>
                </a:moveTo>
                <a:lnTo>
                  <a:pt x="0" y="0"/>
                </a:lnTo>
                <a:lnTo>
                  <a:pt x="0" y="3334453"/>
                </a:lnTo>
                <a:lnTo>
                  <a:pt x="1917311" y="3334453"/>
                </a:lnTo>
                <a:lnTo>
                  <a:pt x="191731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213959"/>
            <a:ext cx="1556718" cy="1352852"/>
          </a:xfrm>
          <a:custGeom>
            <a:avLst/>
            <a:gdLst/>
            <a:ahLst/>
            <a:cxnLst/>
            <a:rect l="l" t="t" r="r" b="b"/>
            <a:pathLst>
              <a:path w="1556718" h="1352852">
                <a:moveTo>
                  <a:pt x="0" y="0"/>
                </a:moveTo>
                <a:lnTo>
                  <a:pt x="1556718" y="0"/>
                </a:lnTo>
                <a:lnTo>
                  <a:pt x="1556718" y="1352852"/>
                </a:lnTo>
                <a:lnTo>
                  <a:pt x="0" y="13528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75658" y="1697918"/>
            <a:ext cx="11157386" cy="3697509"/>
          </a:xfrm>
          <a:custGeom>
            <a:avLst/>
            <a:gdLst/>
            <a:ahLst/>
            <a:cxnLst/>
            <a:rect l="l" t="t" r="r" b="b"/>
            <a:pathLst>
              <a:path w="11157386" h="3697509">
                <a:moveTo>
                  <a:pt x="0" y="0"/>
                </a:moveTo>
                <a:lnTo>
                  <a:pt x="11157386" y="0"/>
                </a:lnTo>
                <a:lnTo>
                  <a:pt x="11157386" y="3697509"/>
                </a:lnTo>
                <a:lnTo>
                  <a:pt x="0" y="36975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0202" t="-385130" r="-57856" b="-275320"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2428585" y="923488"/>
            <a:ext cx="5246370" cy="524637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9"/>
              <a:stretch>
                <a:fillRect l="-24906" r="-24906"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>
            <a:off x="1704154" y="6369956"/>
            <a:ext cx="15208668" cy="1052172"/>
          </a:xfrm>
          <a:custGeom>
            <a:avLst/>
            <a:gdLst/>
            <a:ahLst/>
            <a:cxnLst/>
            <a:rect l="l" t="t" r="r" b="b"/>
            <a:pathLst>
              <a:path w="15208668" h="1052172">
                <a:moveTo>
                  <a:pt x="0" y="0"/>
                </a:moveTo>
                <a:lnTo>
                  <a:pt x="15208668" y="0"/>
                </a:lnTo>
                <a:lnTo>
                  <a:pt x="15208668" y="1052172"/>
                </a:lnTo>
                <a:lnTo>
                  <a:pt x="0" y="105217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6034" t="-1735569" r="-12737" b="-798825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4043556" y="334355"/>
            <a:ext cx="6779568" cy="646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  <a:spcBef>
                <a:spcPct val="0"/>
              </a:spcBef>
            </a:pPr>
            <a:r>
              <a:rPr lang="en-US" sz="3799" u="sng">
                <a:solidFill>
                  <a:srgbClr val="B6F61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2-suivie par conductimétrie.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737737" y="1002930"/>
            <a:ext cx="2831686" cy="563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 u="sng">
                <a:solidFill>
                  <a:srgbClr val="FFDC5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Expérience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02934" y="5605976"/>
            <a:ext cx="2831686" cy="563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 u="sng">
                <a:solidFill>
                  <a:srgbClr val="FFDC5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résultats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601000" y="8820927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0" y="0"/>
                </a:lnTo>
                <a:lnTo>
                  <a:pt x="1687000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909133" y="7414178"/>
            <a:ext cx="4974938" cy="5006736"/>
          </a:xfrm>
          <a:custGeom>
            <a:avLst/>
            <a:gdLst/>
            <a:ahLst/>
            <a:cxnLst/>
            <a:rect l="l" t="t" r="r" b="b"/>
            <a:pathLst>
              <a:path w="4974938" h="5006736">
                <a:moveTo>
                  <a:pt x="0" y="0"/>
                </a:moveTo>
                <a:lnTo>
                  <a:pt x="4974939" y="0"/>
                </a:lnTo>
                <a:lnTo>
                  <a:pt x="4974939" y="5006736"/>
                </a:lnTo>
                <a:lnTo>
                  <a:pt x="0" y="50067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182998" y="7350996"/>
            <a:ext cx="1917310" cy="3334453"/>
          </a:xfrm>
          <a:custGeom>
            <a:avLst/>
            <a:gdLst/>
            <a:ahLst/>
            <a:cxnLst/>
            <a:rect l="l" t="t" r="r" b="b"/>
            <a:pathLst>
              <a:path w="1917310" h="3334453">
                <a:moveTo>
                  <a:pt x="1917311" y="0"/>
                </a:moveTo>
                <a:lnTo>
                  <a:pt x="0" y="0"/>
                </a:lnTo>
                <a:lnTo>
                  <a:pt x="0" y="3334453"/>
                </a:lnTo>
                <a:lnTo>
                  <a:pt x="1917311" y="3334453"/>
                </a:lnTo>
                <a:lnTo>
                  <a:pt x="191731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213959"/>
            <a:ext cx="1556718" cy="1352852"/>
          </a:xfrm>
          <a:custGeom>
            <a:avLst/>
            <a:gdLst/>
            <a:ahLst/>
            <a:cxnLst/>
            <a:rect l="l" t="t" r="r" b="b"/>
            <a:pathLst>
              <a:path w="1556718" h="1352852">
                <a:moveTo>
                  <a:pt x="0" y="0"/>
                </a:moveTo>
                <a:lnTo>
                  <a:pt x="1556718" y="0"/>
                </a:lnTo>
                <a:lnTo>
                  <a:pt x="1556718" y="1352852"/>
                </a:lnTo>
                <a:lnTo>
                  <a:pt x="0" y="13528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525752" y="583509"/>
            <a:ext cx="526514" cy="408766"/>
          </a:xfrm>
          <a:custGeom>
            <a:avLst/>
            <a:gdLst/>
            <a:ahLst/>
            <a:cxnLst/>
            <a:rect l="l" t="t" r="r" b="b"/>
            <a:pathLst>
              <a:path w="526514" h="408766">
                <a:moveTo>
                  <a:pt x="0" y="0"/>
                </a:moveTo>
                <a:lnTo>
                  <a:pt x="526513" y="0"/>
                </a:lnTo>
                <a:lnTo>
                  <a:pt x="526513" y="408766"/>
                </a:lnTo>
                <a:lnTo>
                  <a:pt x="0" y="40876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25795" y="5503549"/>
            <a:ext cx="484998" cy="393289"/>
          </a:xfrm>
          <a:custGeom>
            <a:avLst/>
            <a:gdLst/>
            <a:ahLst/>
            <a:cxnLst/>
            <a:rect l="l" t="t" r="r" b="b"/>
            <a:pathLst>
              <a:path w="484998" h="393289">
                <a:moveTo>
                  <a:pt x="0" y="0"/>
                </a:moveTo>
                <a:lnTo>
                  <a:pt x="484998" y="0"/>
                </a:lnTo>
                <a:lnTo>
                  <a:pt x="484998" y="393290"/>
                </a:lnTo>
                <a:lnTo>
                  <a:pt x="0" y="3932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699792" y="2319911"/>
            <a:ext cx="526514" cy="408766"/>
          </a:xfrm>
          <a:custGeom>
            <a:avLst/>
            <a:gdLst/>
            <a:ahLst/>
            <a:cxnLst/>
            <a:rect l="l" t="t" r="r" b="b"/>
            <a:pathLst>
              <a:path w="526514" h="408766">
                <a:moveTo>
                  <a:pt x="0" y="0"/>
                </a:moveTo>
                <a:lnTo>
                  <a:pt x="526513" y="0"/>
                </a:lnTo>
                <a:lnTo>
                  <a:pt x="526513" y="408766"/>
                </a:lnTo>
                <a:lnTo>
                  <a:pt x="0" y="40876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737732" y="1398575"/>
            <a:ext cx="9505061" cy="471625"/>
          </a:xfrm>
          <a:custGeom>
            <a:avLst/>
            <a:gdLst/>
            <a:ahLst/>
            <a:cxnLst/>
            <a:rect l="l" t="t" r="r" b="b"/>
            <a:pathLst>
              <a:path w="9505061" h="471625">
                <a:moveTo>
                  <a:pt x="0" y="0"/>
                </a:moveTo>
                <a:lnTo>
                  <a:pt x="9505061" y="0"/>
                </a:lnTo>
                <a:lnTo>
                  <a:pt x="9505061" y="471626"/>
                </a:lnTo>
                <a:lnTo>
                  <a:pt x="0" y="47162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59903" t="-589830" r="-20867" b="-4466493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087679" y="3032076"/>
            <a:ext cx="14805167" cy="1922373"/>
          </a:xfrm>
          <a:custGeom>
            <a:avLst/>
            <a:gdLst/>
            <a:ahLst/>
            <a:cxnLst/>
            <a:rect l="l" t="t" r="r" b="b"/>
            <a:pathLst>
              <a:path w="14805167" h="1922373">
                <a:moveTo>
                  <a:pt x="0" y="0"/>
                </a:moveTo>
                <a:lnTo>
                  <a:pt x="14805167" y="0"/>
                </a:lnTo>
                <a:lnTo>
                  <a:pt x="14805167" y="1922373"/>
                </a:lnTo>
                <a:lnTo>
                  <a:pt x="0" y="192237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3749" t="-159038" r="-14844" b="-1142648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716709" y="5259249"/>
            <a:ext cx="4602348" cy="643685"/>
          </a:xfrm>
          <a:custGeom>
            <a:avLst/>
            <a:gdLst/>
            <a:ahLst/>
            <a:cxnLst/>
            <a:rect l="l" t="t" r="r" b="b"/>
            <a:pathLst>
              <a:path w="4602348" h="643685">
                <a:moveTo>
                  <a:pt x="0" y="0"/>
                </a:moveTo>
                <a:lnTo>
                  <a:pt x="4602348" y="0"/>
                </a:lnTo>
                <a:lnTo>
                  <a:pt x="4602348" y="643685"/>
                </a:lnTo>
                <a:lnTo>
                  <a:pt x="0" y="64368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29372" t="-888574" r="-106333" b="-2408623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255040" y="6157425"/>
            <a:ext cx="4901646" cy="555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9"/>
              </a:lnSpc>
              <a:spcBef>
                <a:spcPct val="0"/>
              </a:spcBef>
            </a:pPr>
            <a:r>
              <a:rPr lang="en-US" sz="3263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et d’après ce tableau </a:t>
            </a:r>
          </a:p>
        </p:txBody>
      </p:sp>
      <p:sp>
        <p:nvSpPr>
          <p:cNvPr id="17" name="Freeform 17"/>
          <p:cNvSpPr/>
          <p:nvPr/>
        </p:nvSpPr>
        <p:spPr>
          <a:xfrm>
            <a:off x="7957035" y="6060438"/>
            <a:ext cx="3759674" cy="815926"/>
          </a:xfrm>
          <a:custGeom>
            <a:avLst/>
            <a:gdLst/>
            <a:ahLst/>
            <a:cxnLst/>
            <a:rect l="l" t="t" r="r" b="b"/>
            <a:pathLst>
              <a:path w="3759674" h="815926">
                <a:moveTo>
                  <a:pt x="0" y="0"/>
                </a:moveTo>
                <a:lnTo>
                  <a:pt x="3759674" y="0"/>
                </a:lnTo>
                <a:lnTo>
                  <a:pt x="3759674" y="815925"/>
                </a:lnTo>
                <a:lnTo>
                  <a:pt x="0" y="81592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90417" t="-871300" r="-156405" b="-1942706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6365723" y="7105553"/>
            <a:ext cx="5528771" cy="1102309"/>
          </a:xfrm>
          <a:custGeom>
            <a:avLst/>
            <a:gdLst/>
            <a:ahLst/>
            <a:cxnLst/>
            <a:rect l="l" t="t" r="r" b="b"/>
            <a:pathLst>
              <a:path w="5528771" h="1102309">
                <a:moveTo>
                  <a:pt x="0" y="0"/>
                </a:moveTo>
                <a:lnTo>
                  <a:pt x="5528772" y="0"/>
                </a:lnTo>
                <a:lnTo>
                  <a:pt x="5528772" y="1102308"/>
                </a:lnTo>
                <a:lnTo>
                  <a:pt x="0" y="110230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25569" t="-962741" r="-160273" b="-1676255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4505766" y="480409"/>
            <a:ext cx="8105070" cy="548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29"/>
              </a:lnSpc>
              <a:spcBef>
                <a:spcPct val="0"/>
              </a:spcBef>
            </a:pPr>
            <a:r>
              <a:rPr lang="en-US" sz="3163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Equation de la reaction 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420332" y="8678080"/>
            <a:ext cx="8474163" cy="555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9"/>
              </a:lnSpc>
              <a:spcBef>
                <a:spcPct val="0"/>
              </a:spcBef>
            </a:pPr>
            <a:r>
              <a:rPr lang="en-US" sz="3263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À la fin de la transformation, on a</a:t>
            </a:r>
          </a:p>
        </p:txBody>
      </p:sp>
      <p:sp>
        <p:nvSpPr>
          <p:cNvPr id="21" name="Freeform 21"/>
          <p:cNvSpPr/>
          <p:nvPr/>
        </p:nvSpPr>
        <p:spPr>
          <a:xfrm>
            <a:off x="11016564" y="8404463"/>
            <a:ext cx="4987327" cy="1016329"/>
          </a:xfrm>
          <a:custGeom>
            <a:avLst/>
            <a:gdLst/>
            <a:ahLst/>
            <a:cxnLst/>
            <a:rect l="l" t="t" r="r" b="b"/>
            <a:pathLst>
              <a:path w="4987327" h="1016329">
                <a:moveTo>
                  <a:pt x="0" y="0"/>
                </a:moveTo>
                <a:lnTo>
                  <a:pt x="4987326" y="0"/>
                </a:lnTo>
                <a:lnTo>
                  <a:pt x="4987326" y="1016330"/>
                </a:lnTo>
                <a:lnTo>
                  <a:pt x="0" y="101633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65812" t="-1115958" r="-133499" b="-1557370"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4505766" y="2173401"/>
            <a:ext cx="8105070" cy="555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9"/>
              </a:lnSpc>
              <a:spcBef>
                <a:spcPct val="0"/>
              </a:spcBef>
            </a:pPr>
            <a:r>
              <a:rPr lang="en-US" sz="3263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Établissons le tableau d’avancement 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04154" y="5341563"/>
            <a:ext cx="11692003" cy="555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9"/>
              </a:lnSpc>
              <a:spcBef>
                <a:spcPct val="0"/>
              </a:spcBef>
            </a:pPr>
            <a:r>
              <a:rPr lang="en-US" sz="3263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conductivitèe de la solution à l’instant t est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699792" y="7345731"/>
            <a:ext cx="2450823" cy="555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9"/>
              </a:lnSpc>
              <a:spcBef>
                <a:spcPct val="0"/>
              </a:spcBef>
            </a:pPr>
            <a:r>
              <a:rPr lang="en-US" sz="3263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On a alors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601000" y="8820927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0" y="0"/>
                </a:lnTo>
                <a:lnTo>
                  <a:pt x="1687000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909133" y="7414178"/>
            <a:ext cx="4974938" cy="5006736"/>
          </a:xfrm>
          <a:custGeom>
            <a:avLst/>
            <a:gdLst/>
            <a:ahLst/>
            <a:cxnLst/>
            <a:rect l="l" t="t" r="r" b="b"/>
            <a:pathLst>
              <a:path w="4974938" h="5006736">
                <a:moveTo>
                  <a:pt x="0" y="0"/>
                </a:moveTo>
                <a:lnTo>
                  <a:pt x="4974939" y="0"/>
                </a:lnTo>
                <a:lnTo>
                  <a:pt x="4974939" y="5006736"/>
                </a:lnTo>
                <a:lnTo>
                  <a:pt x="0" y="50067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182998" y="7350996"/>
            <a:ext cx="1917310" cy="3334453"/>
          </a:xfrm>
          <a:custGeom>
            <a:avLst/>
            <a:gdLst/>
            <a:ahLst/>
            <a:cxnLst/>
            <a:rect l="l" t="t" r="r" b="b"/>
            <a:pathLst>
              <a:path w="1917310" h="3334453">
                <a:moveTo>
                  <a:pt x="1917311" y="0"/>
                </a:moveTo>
                <a:lnTo>
                  <a:pt x="0" y="0"/>
                </a:lnTo>
                <a:lnTo>
                  <a:pt x="0" y="3334453"/>
                </a:lnTo>
                <a:lnTo>
                  <a:pt x="1917311" y="3334453"/>
                </a:lnTo>
                <a:lnTo>
                  <a:pt x="191731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2939153" y="-3429352"/>
            <a:ext cx="5626009" cy="5661968"/>
          </a:xfrm>
          <a:custGeom>
            <a:avLst/>
            <a:gdLst/>
            <a:ahLst/>
            <a:cxnLst/>
            <a:rect l="l" t="t" r="r" b="b"/>
            <a:pathLst>
              <a:path w="5626009" h="5661968">
                <a:moveTo>
                  <a:pt x="0" y="0"/>
                </a:moveTo>
                <a:lnTo>
                  <a:pt x="5626008" y="0"/>
                </a:lnTo>
                <a:lnTo>
                  <a:pt x="5626008" y="5661968"/>
                </a:lnTo>
                <a:lnTo>
                  <a:pt x="0" y="56619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151384"/>
            <a:ext cx="1556718" cy="1352852"/>
          </a:xfrm>
          <a:custGeom>
            <a:avLst/>
            <a:gdLst/>
            <a:ahLst/>
            <a:cxnLst/>
            <a:rect l="l" t="t" r="r" b="b"/>
            <a:pathLst>
              <a:path w="1556718" h="1352852">
                <a:moveTo>
                  <a:pt x="0" y="0"/>
                </a:moveTo>
                <a:lnTo>
                  <a:pt x="1556718" y="0"/>
                </a:lnTo>
                <a:lnTo>
                  <a:pt x="1556718" y="1352851"/>
                </a:lnTo>
                <a:lnTo>
                  <a:pt x="0" y="13528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525752" y="339135"/>
            <a:ext cx="526514" cy="408766"/>
          </a:xfrm>
          <a:custGeom>
            <a:avLst/>
            <a:gdLst/>
            <a:ahLst/>
            <a:cxnLst/>
            <a:rect l="l" t="t" r="r" b="b"/>
            <a:pathLst>
              <a:path w="526514" h="408766">
                <a:moveTo>
                  <a:pt x="0" y="0"/>
                </a:moveTo>
                <a:lnTo>
                  <a:pt x="526513" y="0"/>
                </a:lnTo>
                <a:lnTo>
                  <a:pt x="526513" y="408765"/>
                </a:lnTo>
                <a:lnTo>
                  <a:pt x="0" y="4087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28700" y="4620161"/>
            <a:ext cx="484998" cy="393289"/>
          </a:xfrm>
          <a:custGeom>
            <a:avLst/>
            <a:gdLst/>
            <a:ahLst/>
            <a:cxnLst/>
            <a:rect l="l" t="t" r="r" b="b"/>
            <a:pathLst>
              <a:path w="484998" h="393289">
                <a:moveTo>
                  <a:pt x="0" y="0"/>
                </a:moveTo>
                <a:lnTo>
                  <a:pt x="484998" y="0"/>
                </a:lnTo>
                <a:lnTo>
                  <a:pt x="484998" y="393289"/>
                </a:lnTo>
                <a:lnTo>
                  <a:pt x="0" y="3932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778359" y="3316973"/>
            <a:ext cx="15602910" cy="1126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9"/>
              </a:lnSpc>
              <a:spcBef>
                <a:spcPct val="0"/>
              </a:spcBef>
            </a:pPr>
            <a:r>
              <a:rPr lang="en-US" sz="3263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mesure de la conductivité permet de suivre l’évolution temporelle de l’avancement de la réaction d’une manière continue </a:t>
            </a:r>
          </a:p>
        </p:txBody>
      </p:sp>
      <p:sp>
        <p:nvSpPr>
          <p:cNvPr id="13" name="Freeform 13"/>
          <p:cNvSpPr/>
          <p:nvPr/>
        </p:nvSpPr>
        <p:spPr>
          <a:xfrm>
            <a:off x="1704154" y="5275588"/>
            <a:ext cx="13422799" cy="947492"/>
          </a:xfrm>
          <a:custGeom>
            <a:avLst/>
            <a:gdLst/>
            <a:ahLst/>
            <a:cxnLst/>
            <a:rect l="l" t="t" r="r" b="b"/>
            <a:pathLst>
              <a:path w="13422799" h="947492">
                <a:moveTo>
                  <a:pt x="0" y="0"/>
                </a:moveTo>
                <a:lnTo>
                  <a:pt x="13422799" y="0"/>
                </a:lnTo>
                <a:lnTo>
                  <a:pt x="13422799" y="947492"/>
                </a:lnTo>
                <a:lnTo>
                  <a:pt x="0" y="94749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6299" t="-1585615" r="-13265" b="-912214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189357" y="1186949"/>
            <a:ext cx="2793593" cy="1179205"/>
          </a:xfrm>
          <a:custGeom>
            <a:avLst/>
            <a:gdLst/>
            <a:ahLst/>
            <a:cxnLst/>
            <a:rect l="l" t="t" r="r" b="b"/>
            <a:pathLst>
              <a:path w="2793593" h="1179205">
                <a:moveTo>
                  <a:pt x="0" y="0"/>
                </a:moveTo>
                <a:lnTo>
                  <a:pt x="2793593" y="0"/>
                </a:lnTo>
                <a:lnTo>
                  <a:pt x="2793593" y="1179205"/>
                </a:lnTo>
                <a:lnTo>
                  <a:pt x="0" y="117920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767971" y="1062038"/>
            <a:ext cx="4025298" cy="1456307"/>
          </a:xfrm>
          <a:custGeom>
            <a:avLst/>
            <a:gdLst/>
            <a:ahLst/>
            <a:cxnLst/>
            <a:rect l="l" t="t" r="r" b="b"/>
            <a:pathLst>
              <a:path w="4025298" h="1456307">
                <a:moveTo>
                  <a:pt x="0" y="0"/>
                </a:moveTo>
                <a:lnTo>
                  <a:pt x="4025298" y="0"/>
                </a:lnTo>
                <a:lnTo>
                  <a:pt x="4025298" y="1456307"/>
                </a:lnTo>
                <a:lnTo>
                  <a:pt x="0" y="145630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249420" y="1720158"/>
            <a:ext cx="1182790" cy="140067"/>
          </a:xfrm>
          <a:custGeom>
            <a:avLst/>
            <a:gdLst/>
            <a:ahLst/>
            <a:cxnLst/>
            <a:rect l="l" t="t" r="r" b="b"/>
            <a:pathLst>
              <a:path w="1182790" h="140067">
                <a:moveTo>
                  <a:pt x="0" y="0"/>
                </a:moveTo>
                <a:lnTo>
                  <a:pt x="1182790" y="0"/>
                </a:lnTo>
                <a:lnTo>
                  <a:pt x="1182790" y="140067"/>
                </a:lnTo>
                <a:lnTo>
                  <a:pt x="0" y="14006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4781671" y="1554274"/>
            <a:ext cx="961249" cy="300643"/>
          </a:xfrm>
          <a:custGeom>
            <a:avLst/>
            <a:gdLst/>
            <a:ahLst/>
            <a:cxnLst/>
            <a:rect l="l" t="t" r="r" b="b"/>
            <a:pathLst>
              <a:path w="961249" h="300643">
                <a:moveTo>
                  <a:pt x="0" y="0"/>
                </a:moveTo>
                <a:lnTo>
                  <a:pt x="961249" y="0"/>
                </a:lnTo>
                <a:lnTo>
                  <a:pt x="961249" y="300643"/>
                </a:lnTo>
                <a:lnTo>
                  <a:pt x="0" y="30064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349508" y="2671527"/>
            <a:ext cx="2432163" cy="578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9"/>
              </a:lnSpc>
              <a:spcBef>
                <a:spcPct val="0"/>
              </a:spcBef>
            </a:pPr>
            <a:r>
              <a:rPr lang="en-US" sz="3463" u="sng">
                <a:solidFill>
                  <a:srgbClr val="FFDE59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Résumé 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736484" y="1084905"/>
            <a:ext cx="661725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569"/>
              </a:lnSpc>
              <a:spcBef>
                <a:spcPct val="0"/>
              </a:spcBef>
            </a:pPr>
            <a:r>
              <a:rPr lang="en-US" sz="3263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</a:t>
            </a:r>
            <a:endParaRPr lang="en-US" sz="3263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0" name="Freeform 20"/>
          <p:cNvSpPr/>
          <p:nvPr/>
        </p:nvSpPr>
        <p:spPr>
          <a:xfrm>
            <a:off x="9311423" y="1639870"/>
            <a:ext cx="961249" cy="300643"/>
          </a:xfrm>
          <a:custGeom>
            <a:avLst/>
            <a:gdLst/>
            <a:ahLst/>
            <a:cxnLst/>
            <a:rect l="l" t="t" r="r" b="b"/>
            <a:pathLst>
              <a:path w="961249" h="300643">
                <a:moveTo>
                  <a:pt x="0" y="0"/>
                </a:moveTo>
                <a:lnTo>
                  <a:pt x="961248" y="0"/>
                </a:lnTo>
                <a:lnTo>
                  <a:pt x="961248" y="300643"/>
                </a:lnTo>
                <a:lnTo>
                  <a:pt x="0" y="30064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704154" y="4519949"/>
            <a:ext cx="15309549" cy="536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3"/>
              </a:lnSpc>
              <a:spcBef>
                <a:spcPct val="0"/>
              </a:spcBef>
            </a:pPr>
            <a:r>
              <a:rPr lang="en-US" sz="3202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On Calcule x(t) à différents instants puis on remplit le tableau 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052265" y="7689930"/>
            <a:ext cx="4887140" cy="536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3"/>
              </a:lnSpc>
              <a:spcBef>
                <a:spcPct val="0"/>
              </a:spcBef>
            </a:pPr>
            <a:r>
              <a:rPr lang="en-US" sz="3202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Tracé de la courbe x( t) : </a:t>
            </a:r>
          </a:p>
        </p:txBody>
      </p:sp>
      <p:sp>
        <p:nvSpPr>
          <p:cNvPr id="23" name="Freeform 23"/>
          <p:cNvSpPr/>
          <p:nvPr/>
        </p:nvSpPr>
        <p:spPr>
          <a:xfrm>
            <a:off x="9463281" y="6442155"/>
            <a:ext cx="5425687" cy="3687292"/>
          </a:xfrm>
          <a:custGeom>
            <a:avLst/>
            <a:gdLst/>
            <a:ahLst/>
            <a:cxnLst/>
            <a:rect l="l" t="t" r="r" b="b"/>
            <a:pathLst>
              <a:path w="5425687" h="3687292">
                <a:moveTo>
                  <a:pt x="0" y="0"/>
                </a:moveTo>
                <a:lnTo>
                  <a:pt x="5425686" y="0"/>
                </a:lnTo>
                <a:lnTo>
                  <a:pt x="5425686" y="3687292"/>
                </a:lnTo>
                <a:lnTo>
                  <a:pt x="0" y="368729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65187" t="-247269" r="-12410" b="-22594"/>
            </a:stretch>
          </a:blipFill>
        </p:spPr>
      </p:sp>
      <p:sp>
        <p:nvSpPr>
          <p:cNvPr id="24" name="TextBox 19"/>
          <p:cNvSpPr txBox="1"/>
          <p:nvPr/>
        </p:nvSpPr>
        <p:spPr>
          <a:xfrm>
            <a:off x="4654907" y="424934"/>
            <a:ext cx="8105070" cy="555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9"/>
              </a:lnSpc>
              <a:spcBef>
                <a:spcPct val="0"/>
              </a:spcBef>
            </a:pPr>
            <a:r>
              <a:rPr lang="en-US" sz="3263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 1 et 2 on </a:t>
            </a:r>
            <a:r>
              <a:rPr lang="en-US" sz="3263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deduit</a:t>
            </a:r>
            <a:r>
              <a:rPr lang="en-US" sz="3263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que</a:t>
            </a:r>
          </a:p>
        </p:txBody>
      </p:sp>
      <p:sp>
        <p:nvSpPr>
          <p:cNvPr id="25" name="TextBox 19"/>
          <p:cNvSpPr txBox="1"/>
          <p:nvPr/>
        </p:nvSpPr>
        <p:spPr>
          <a:xfrm>
            <a:off x="3736483" y="1906428"/>
            <a:ext cx="661725" cy="5504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569"/>
              </a:lnSpc>
              <a:spcBef>
                <a:spcPct val="0"/>
              </a:spcBef>
            </a:pPr>
            <a:r>
              <a:rPr lang="en-US" sz="3263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  <a:endParaRPr lang="en-US" sz="3263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909133" y="7414178"/>
            <a:ext cx="4974938" cy="5006736"/>
          </a:xfrm>
          <a:custGeom>
            <a:avLst/>
            <a:gdLst/>
            <a:ahLst/>
            <a:cxnLst/>
            <a:rect l="l" t="t" r="r" b="b"/>
            <a:pathLst>
              <a:path w="4974938" h="5006736">
                <a:moveTo>
                  <a:pt x="0" y="0"/>
                </a:moveTo>
                <a:lnTo>
                  <a:pt x="4974939" y="0"/>
                </a:lnTo>
                <a:lnTo>
                  <a:pt x="4974939" y="5006736"/>
                </a:lnTo>
                <a:lnTo>
                  <a:pt x="0" y="50067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182998" y="7350996"/>
            <a:ext cx="1917310" cy="3334453"/>
          </a:xfrm>
          <a:custGeom>
            <a:avLst/>
            <a:gdLst/>
            <a:ahLst/>
            <a:cxnLst/>
            <a:rect l="l" t="t" r="r" b="b"/>
            <a:pathLst>
              <a:path w="1917310" h="3334453">
                <a:moveTo>
                  <a:pt x="1917311" y="0"/>
                </a:moveTo>
                <a:lnTo>
                  <a:pt x="0" y="0"/>
                </a:lnTo>
                <a:lnTo>
                  <a:pt x="0" y="3334453"/>
                </a:lnTo>
                <a:lnTo>
                  <a:pt x="1917311" y="3334453"/>
                </a:lnTo>
                <a:lnTo>
                  <a:pt x="191731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213959"/>
            <a:ext cx="1556718" cy="1352852"/>
          </a:xfrm>
          <a:custGeom>
            <a:avLst/>
            <a:gdLst/>
            <a:ahLst/>
            <a:cxnLst/>
            <a:rect l="l" t="t" r="r" b="b"/>
            <a:pathLst>
              <a:path w="1556718" h="1352852">
                <a:moveTo>
                  <a:pt x="0" y="0"/>
                </a:moveTo>
                <a:lnTo>
                  <a:pt x="1556718" y="0"/>
                </a:lnTo>
                <a:lnTo>
                  <a:pt x="1556718" y="1352852"/>
                </a:lnTo>
                <a:lnTo>
                  <a:pt x="0" y="13528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V="1">
            <a:off x="2654612" y="2674449"/>
            <a:ext cx="689199" cy="366456"/>
          </a:xfrm>
          <a:custGeom>
            <a:avLst/>
            <a:gdLst/>
            <a:ahLst/>
            <a:cxnLst/>
            <a:rect l="l" t="t" r="r" b="b"/>
            <a:pathLst>
              <a:path w="689199" h="366456">
                <a:moveTo>
                  <a:pt x="0" y="366456"/>
                </a:moveTo>
                <a:lnTo>
                  <a:pt x="689199" y="366456"/>
                </a:lnTo>
                <a:lnTo>
                  <a:pt x="689199" y="0"/>
                </a:lnTo>
                <a:lnTo>
                  <a:pt x="0" y="0"/>
                </a:lnTo>
                <a:lnTo>
                  <a:pt x="0" y="366456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V="1">
            <a:off x="2654612" y="3350664"/>
            <a:ext cx="689199" cy="366456"/>
          </a:xfrm>
          <a:custGeom>
            <a:avLst/>
            <a:gdLst/>
            <a:ahLst/>
            <a:cxnLst/>
            <a:rect l="l" t="t" r="r" b="b"/>
            <a:pathLst>
              <a:path w="689199" h="366456">
                <a:moveTo>
                  <a:pt x="0" y="366456"/>
                </a:moveTo>
                <a:lnTo>
                  <a:pt x="689199" y="366456"/>
                </a:lnTo>
                <a:lnTo>
                  <a:pt x="689199" y="0"/>
                </a:lnTo>
                <a:lnTo>
                  <a:pt x="0" y="0"/>
                </a:lnTo>
                <a:lnTo>
                  <a:pt x="0" y="366456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522356" y="8670113"/>
            <a:ext cx="1808370" cy="574495"/>
          </a:xfrm>
          <a:custGeom>
            <a:avLst/>
            <a:gdLst/>
            <a:ahLst/>
            <a:cxnLst/>
            <a:rect l="l" t="t" r="r" b="b"/>
            <a:pathLst>
              <a:path w="1808370" h="574495">
                <a:moveTo>
                  <a:pt x="0" y="0"/>
                </a:moveTo>
                <a:lnTo>
                  <a:pt x="1808370" y="0"/>
                </a:lnTo>
                <a:lnTo>
                  <a:pt x="1808370" y="574494"/>
                </a:lnTo>
                <a:lnTo>
                  <a:pt x="0" y="57449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676018" y="8626200"/>
            <a:ext cx="2467982" cy="784045"/>
          </a:xfrm>
          <a:custGeom>
            <a:avLst/>
            <a:gdLst/>
            <a:ahLst/>
            <a:cxnLst/>
            <a:rect l="l" t="t" r="r" b="b"/>
            <a:pathLst>
              <a:path w="2467982" h="784045">
                <a:moveTo>
                  <a:pt x="0" y="0"/>
                </a:moveTo>
                <a:lnTo>
                  <a:pt x="2467982" y="0"/>
                </a:lnTo>
                <a:lnTo>
                  <a:pt x="2467982" y="784045"/>
                </a:lnTo>
                <a:lnTo>
                  <a:pt x="0" y="7840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238358" y="3926670"/>
            <a:ext cx="7405410" cy="4406219"/>
          </a:xfrm>
          <a:custGeom>
            <a:avLst/>
            <a:gdLst/>
            <a:ahLst/>
            <a:cxnLst/>
            <a:rect l="l" t="t" r="r" b="b"/>
            <a:pathLst>
              <a:path w="7405410" h="4406219">
                <a:moveTo>
                  <a:pt x="0" y="0"/>
                </a:moveTo>
                <a:lnTo>
                  <a:pt x="7405410" y="0"/>
                </a:lnTo>
                <a:lnTo>
                  <a:pt x="7405410" y="4406219"/>
                </a:lnTo>
                <a:lnTo>
                  <a:pt x="0" y="440621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231289" y="7436619"/>
            <a:ext cx="1709774" cy="553345"/>
          </a:xfrm>
          <a:custGeom>
            <a:avLst/>
            <a:gdLst/>
            <a:ahLst/>
            <a:cxnLst/>
            <a:rect l="l" t="t" r="r" b="b"/>
            <a:pathLst>
              <a:path w="1709774" h="553345">
                <a:moveTo>
                  <a:pt x="0" y="0"/>
                </a:moveTo>
                <a:lnTo>
                  <a:pt x="1709774" y="0"/>
                </a:lnTo>
                <a:lnTo>
                  <a:pt x="1709774" y="553345"/>
                </a:lnTo>
                <a:lnTo>
                  <a:pt x="0" y="5533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737737" y="212517"/>
            <a:ext cx="9825077" cy="646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  <a:spcBef>
                <a:spcPct val="0"/>
              </a:spcBef>
            </a:pPr>
            <a:r>
              <a:rPr lang="en-US" sz="3799" u="sng">
                <a:solidFill>
                  <a:srgbClr val="B6F61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2  -  suivie par mesure de pression dun gaz.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737737" y="1002930"/>
            <a:ext cx="2831686" cy="563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 u="sng">
                <a:solidFill>
                  <a:srgbClr val="FFDC5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Expérience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25795" y="1860378"/>
            <a:ext cx="11183648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On introduit dans un ballon de 250 mL  relié à un manomètre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25752" y="2550624"/>
            <a:ext cx="12717682" cy="1166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V=50,0 mL d’acide chlorhydrique de concentration C= 0,50 mol.L-1</a:t>
            </a:r>
          </a:p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m=0,020g de magnésium  masse molaire :M(Mg) =24,3g.mol-1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23439" y="4778902"/>
            <a:ext cx="8814919" cy="2290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On constate que Mg  réagit avec H+  avec dégagement de H2 , cette réaction dure quelques minutes jusqu’à la disparition totale du ruban de magnésium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999212" y="4129295"/>
            <a:ext cx="2831686" cy="563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 u="sng">
                <a:solidFill>
                  <a:srgbClr val="FFDC5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Obesrvation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196730" y="7121341"/>
            <a:ext cx="4658992" cy="563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 u="sng">
                <a:solidFill>
                  <a:srgbClr val="FFDC5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Interprétation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039025" y="7761422"/>
            <a:ext cx="7583746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réaction met en jeu par les  couples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881879" y="8684820"/>
            <a:ext cx="512921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H+/H2</a:t>
            </a:r>
            <a:r>
              <a:rPr lang="en-US" sz="31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     ;      </a:t>
            </a: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Mg2+/ Mg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109443" y="7455669"/>
            <a:ext cx="2449137" cy="590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2"/>
              </a:lnSpc>
            </a:pPr>
            <a:r>
              <a:rPr lang="en-US" sz="20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ruban de magnésium Mg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909133" y="7414178"/>
            <a:ext cx="4974938" cy="5006736"/>
          </a:xfrm>
          <a:custGeom>
            <a:avLst/>
            <a:gdLst/>
            <a:ahLst/>
            <a:cxnLst/>
            <a:rect l="l" t="t" r="r" b="b"/>
            <a:pathLst>
              <a:path w="4974938" h="5006736">
                <a:moveTo>
                  <a:pt x="0" y="0"/>
                </a:moveTo>
                <a:lnTo>
                  <a:pt x="4974939" y="0"/>
                </a:lnTo>
                <a:lnTo>
                  <a:pt x="4974939" y="5006736"/>
                </a:lnTo>
                <a:lnTo>
                  <a:pt x="0" y="50067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182998" y="7350996"/>
            <a:ext cx="1917310" cy="3334453"/>
          </a:xfrm>
          <a:custGeom>
            <a:avLst/>
            <a:gdLst/>
            <a:ahLst/>
            <a:cxnLst/>
            <a:rect l="l" t="t" r="r" b="b"/>
            <a:pathLst>
              <a:path w="1917310" h="3334453">
                <a:moveTo>
                  <a:pt x="1917311" y="0"/>
                </a:moveTo>
                <a:lnTo>
                  <a:pt x="0" y="0"/>
                </a:lnTo>
                <a:lnTo>
                  <a:pt x="0" y="3334453"/>
                </a:lnTo>
                <a:lnTo>
                  <a:pt x="1917311" y="3334453"/>
                </a:lnTo>
                <a:lnTo>
                  <a:pt x="191731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213959"/>
            <a:ext cx="1556718" cy="1352852"/>
          </a:xfrm>
          <a:custGeom>
            <a:avLst/>
            <a:gdLst/>
            <a:ahLst/>
            <a:cxnLst/>
            <a:rect l="l" t="t" r="r" b="b"/>
            <a:pathLst>
              <a:path w="1556718" h="1352852">
                <a:moveTo>
                  <a:pt x="0" y="0"/>
                </a:moveTo>
                <a:lnTo>
                  <a:pt x="1556718" y="0"/>
                </a:lnTo>
                <a:lnTo>
                  <a:pt x="1556718" y="1352852"/>
                </a:lnTo>
                <a:lnTo>
                  <a:pt x="0" y="13528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V="1">
            <a:off x="2843458" y="1200355"/>
            <a:ext cx="689199" cy="366456"/>
          </a:xfrm>
          <a:custGeom>
            <a:avLst/>
            <a:gdLst/>
            <a:ahLst/>
            <a:cxnLst/>
            <a:rect l="l" t="t" r="r" b="b"/>
            <a:pathLst>
              <a:path w="689199" h="366456">
                <a:moveTo>
                  <a:pt x="0" y="366456"/>
                </a:moveTo>
                <a:lnTo>
                  <a:pt x="689200" y="366456"/>
                </a:lnTo>
                <a:lnTo>
                  <a:pt x="689200" y="0"/>
                </a:lnTo>
                <a:lnTo>
                  <a:pt x="0" y="0"/>
                </a:lnTo>
                <a:lnTo>
                  <a:pt x="0" y="366456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637457" y="1160743"/>
            <a:ext cx="11953834" cy="812136"/>
          </a:xfrm>
          <a:custGeom>
            <a:avLst/>
            <a:gdLst/>
            <a:ahLst/>
            <a:cxnLst/>
            <a:rect l="l" t="t" r="r" b="b"/>
            <a:pathLst>
              <a:path w="11953834" h="812136">
                <a:moveTo>
                  <a:pt x="0" y="0"/>
                </a:moveTo>
                <a:lnTo>
                  <a:pt x="11953835" y="0"/>
                </a:lnTo>
                <a:lnTo>
                  <a:pt x="11953835" y="812136"/>
                </a:lnTo>
                <a:lnTo>
                  <a:pt x="0" y="81213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2328" b="-68066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528438" y="3862260"/>
            <a:ext cx="4570161" cy="901490"/>
          </a:xfrm>
          <a:custGeom>
            <a:avLst/>
            <a:gdLst/>
            <a:ahLst/>
            <a:cxnLst/>
            <a:rect l="l" t="t" r="r" b="b"/>
            <a:pathLst>
              <a:path w="4570161" h="901490">
                <a:moveTo>
                  <a:pt x="0" y="0"/>
                </a:moveTo>
                <a:lnTo>
                  <a:pt x="4570161" y="0"/>
                </a:lnTo>
                <a:lnTo>
                  <a:pt x="4570161" y="901489"/>
                </a:lnTo>
                <a:lnTo>
                  <a:pt x="0" y="90148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997399" y="507932"/>
            <a:ext cx="535259" cy="415556"/>
          </a:xfrm>
          <a:custGeom>
            <a:avLst/>
            <a:gdLst/>
            <a:ahLst/>
            <a:cxnLst/>
            <a:rect l="l" t="t" r="r" b="b"/>
            <a:pathLst>
              <a:path w="535259" h="415556">
                <a:moveTo>
                  <a:pt x="0" y="0"/>
                </a:moveTo>
                <a:lnTo>
                  <a:pt x="535259" y="0"/>
                </a:lnTo>
                <a:lnTo>
                  <a:pt x="535259" y="415556"/>
                </a:lnTo>
                <a:lnTo>
                  <a:pt x="0" y="41555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584712" y="4153479"/>
            <a:ext cx="514600" cy="319052"/>
          </a:xfrm>
          <a:custGeom>
            <a:avLst/>
            <a:gdLst/>
            <a:ahLst/>
            <a:cxnLst/>
            <a:rect l="l" t="t" r="r" b="b"/>
            <a:pathLst>
              <a:path w="514600" h="319052">
                <a:moveTo>
                  <a:pt x="0" y="0"/>
                </a:moveTo>
                <a:lnTo>
                  <a:pt x="514599" y="0"/>
                </a:lnTo>
                <a:lnTo>
                  <a:pt x="514599" y="319051"/>
                </a:lnTo>
                <a:lnTo>
                  <a:pt x="0" y="31905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3793211" y="339089"/>
            <a:ext cx="6536427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L’équation de la réaction s’écrit 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41618" y="1193113"/>
            <a:ext cx="12717682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Mg(s) + 2 H+    →      Mg2+(aq) + H2 (g) + 2 H2O (l)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43398" y="2312434"/>
            <a:ext cx="12740242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Cette réaction donne un gaz de dihydrogène H2 (g)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443398" y="3087770"/>
            <a:ext cx="14341954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manomètre nous permet de mesurer la pression à l’intérieur du ballon 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021330" y="4015506"/>
            <a:ext cx="3584377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Pm = P(H2 )+Patm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76807" y="4581927"/>
            <a:ext cx="15785751" cy="1327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La mesure de la pression Pm nous permet de suivre l’avancement de la réaction 𝒙 d’une manière continue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988354" y="5995439"/>
            <a:ext cx="15785751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relève la valeur de la pression toutes les 30 secondes durant 5 min.</a:t>
            </a:r>
          </a:p>
        </p:txBody>
      </p:sp>
      <p:sp>
        <p:nvSpPr>
          <p:cNvPr id="22" name="Freeform 22"/>
          <p:cNvSpPr/>
          <p:nvPr/>
        </p:nvSpPr>
        <p:spPr>
          <a:xfrm>
            <a:off x="1109177" y="4763749"/>
            <a:ext cx="535259" cy="415556"/>
          </a:xfrm>
          <a:custGeom>
            <a:avLst/>
            <a:gdLst/>
            <a:ahLst/>
            <a:cxnLst/>
            <a:rect l="l" t="t" r="r" b="b"/>
            <a:pathLst>
              <a:path w="535259" h="415556">
                <a:moveTo>
                  <a:pt x="0" y="0"/>
                </a:moveTo>
                <a:lnTo>
                  <a:pt x="535259" y="0"/>
                </a:lnTo>
                <a:lnTo>
                  <a:pt x="535259" y="415556"/>
                </a:lnTo>
                <a:lnTo>
                  <a:pt x="0" y="41555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745855" y="2455309"/>
            <a:ext cx="484998" cy="393289"/>
          </a:xfrm>
          <a:custGeom>
            <a:avLst/>
            <a:gdLst/>
            <a:ahLst/>
            <a:cxnLst/>
            <a:rect l="l" t="t" r="r" b="b"/>
            <a:pathLst>
              <a:path w="484998" h="393289">
                <a:moveTo>
                  <a:pt x="0" y="0"/>
                </a:moveTo>
                <a:lnTo>
                  <a:pt x="484998" y="0"/>
                </a:lnTo>
                <a:lnTo>
                  <a:pt x="484998" y="393289"/>
                </a:lnTo>
                <a:lnTo>
                  <a:pt x="0" y="39328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745855" y="3307369"/>
            <a:ext cx="484998" cy="393289"/>
          </a:xfrm>
          <a:custGeom>
            <a:avLst/>
            <a:gdLst/>
            <a:ahLst/>
            <a:cxnLst/>
            <a:rect l="l" t="t" r="r" b="b"/>
            <a:pathLst>
              <a:path w="484998" h="393289">
                <a:moveTo>
                  <a:pt x="0" y="0"/>
                </a:moveTo>
                <a:lnTo>
                  <a:pt x="484998" y="0"/>
                </a:lnTo>
                <a:lnTo>
                  <a:pt x="484998" y="393289"/>
                </a:lnTo>
                <a:lnTo>
                  <a:pt x="0" y="39328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376807" y="6138314"/>
            <a:ext cx="484998" cy="393289"/>
          </a:xfrm>
          <a:custGeom>
            <a:avLst/>
            <a:gdLst/>
            <a:ahLst/>
            <a:cxnLst/>
            <a:rect l="l" t="t" r="r" b="b"/>
            <a:pathLst>
              <a:path w="484998" h="393289">
                <a:moveTo>
                  <a:pt x="0" y="0"/>
                </a:moveTo>
                <a:lnTo>
                  <a:pt x="484998" y="0"/>
                </a:lnTo>
                <a:lnTo>
                  <a:pt x="484998" y="393289"/>
                </a:lnTo>
                <a:lnTo>
                  <a:pt x="0" y="39328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861805" y="7142250"/>
            <a:ext cx="15232024" cy="1023402"/>
          </a:xfrm>
          <a:custGeom>
            <a:avLst/>
            <a:gdLst/>
            <a:ahLst/>
            <a:cxnLst/>
            <a:rect l="l" t="t" r="r" b="b"/>
            <a:pathLst>
              <a:path w="15232024" h="1023402">
                <a:moveTo>
                  <a:pt x="0" y="0"/>
                </a:moveTo>
                <a:lnTo>
                  <a:pt x="15232024" y="0"/>
                </a:lnTo>
                <a:lnTo>
                  <a:pt x="15232024" y="1023402"/>
                </a:lnTo>
                <a:lnTo>
                  <a:pt x="0" y="1023402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15484" t="-1089077" r="-7641" b="-1404608"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909133" y="7414178"/>
            <a:ext cx="4974938" cy="5006736"/>
          </a:xfrm>
          <a:custGeom>
            <a:avLst/>
            <a:gdLst/>
            <a:ahLst/>
            <a:cxnLst/>
            <a:rect l="l" t="t" r="r" b="b"/>
            <a:pathLst>
              <a:path w="4974938" h="5006736">
                <a:moveTo>
                  <a:pt x="0" y="0"/>
                </a:moveTo>
                <a:lnTo>
                  <a:pt x="4974939" y="0"/>
                </a:lnTo>
                <a:lnTo>
                  <a:pt x="4974939" y="5006736"/>
                </a:lnTo>
                <a:lnTo>
                  <a:pt x="0" y="50067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51106" y="8604869"/>
            <a:ext cx="1229931" cy="2139010"/>
          </a:xfrm>
          <a:custGeom>
            <a:avLst/>
            <a:gdLst/>
            <a:ahLst/>
            <a:cxnLst/>
            <a:rect l="l" t="t" r="r" b="b"/>
            <a:pathLst>
              <a:path w="1229931" h="2139010">
                <a:moveTo>
                  <a:pt x="1229931" y="0"/>
                </a:moveTo>
                <a:lnTo>
                  <a:pt x="0" y="0"/>
                </a:lnTo>
                <a:lnTo>
                  <a:pt x="0" y="2139010"/>
                </a:lnTo>
                <a:lnTo>
                  <a:pt x="1229931" y="2139010"/>
                </a:lnTo>
                <a:lnTo>
                  <a:pt x="122993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2456135" y="-4203948"/>
            <a:ext cx="5883672" cy="5921278"/>
          </a:xfrm>
          <a:custGeom>
            <a:avLst/>
            <a:gdLst/>
            <a:ahLst/>
            <a:cxnLst/>
            <a:rect l="l" t="t" r="r" b="b"/>
            <a:pathLst>
              <a:path w="5883672" h="5921278">
                <a:moveTo>
                  <a:pt x="0" y="0"/>
                </a:moveTo>
                <a:lnTo>
                  <a:pt x="5883671" y="0"/>
                </a:lnTo>
                <a:lnTo>
                  <a:pt x="5883671" y="5921278"/>
                </a:lnTo>
                <a:lnTo>
                  <a:pt x="0" y="59212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213959"/>
            <a:ext cx="1556718" cy="1352852"/>
          </a:xfrm>
          <a:custGeom>
            <a:avLst/>
            <a:gdLst/>
            <a:ahLst/>
            <a:cxnLst/>
            <a:rect l="l" t="t" r="r" b="b"/>
            <a:pathLst>
              <a:path w="1556718" h="1352852">
                <a:moveTo>
                  <a:pt x="0" y="0"/>
                </a:moveTo>
                <a:lnTo>
                  <a:pt x="1556718" y="0"/>
                </a:lnTo>
                <a:lnTo>
                  <a:pt x="1556718" y="1352852"/>
                </a:lnTo>
                <a:lnTo>
                  <a:pt x="0" y="13528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997399" y="507932"/>
            <a:ext cx="535259" cy="415556"/>
          </a:xfrm>
          <a:custGeom>
            <a:avLst/>
            <a:gdLst/>
            <a:ahLst/>
            <a:cxnLst/>
            <a:rect l="l" t="t" r="r" b="b"/>
            <a:pathLst>
              <a:path w="535259" h="415556">
                <a:moveTo>
                  <a:pt x="0" y="0"/>
                </a:moveTo>
                <a:lnTo>
                  <a:pt x="535259" y="0"/>
                </a:lnTo>
                <a:lnTo>
                  <a:pt x="535259" y="415556"/>
                </a:lnTo>
                <a:lnTo>
                  <a:pt x="0" y="4155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954924" y="7890387"/>
            <a:ext cx="473874" cy="384269"/>
          </a:xfrm>
          <a:custGeom>
            <a:avLst/>
            <a:gdLst/>
            <a:ahLst/>
            <a:cxnLst/>
            <a:rect l="l" t="t" r="r" b="b"/>
            <a:pathLst>
              <a:path w="473874" h="384269">
                <a:moveTo>
                  <a:pt x="0" y="0"/>
                </a:moveTo>
                <a:lnTo>
                  <a:pt x="473874" y="0"/>
                </a:lnTo>
                <a:lnTo>
                  <a:pt x="473874" y="384269"/>
                </a:lnTo>
                <a:lnTo>
                  <a:pt x="0" y="38426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191861" y="2851978"/>
            <a:ext cx="462751" cy="375249"/>
          </a:xfrm>
          <a:custGeom>
            <a:avLst/>
            <a:gdLst/>
            <a:ahLst/>
            <a:cxnLst/>
            <a:rect l="l" t="t" r="r" b="b"/>
            <a:pathLst>
              <a:path w="462751" h="375249">
                <a:moveTo>
                  <a:pt x="0" y="0"/>
                </a:moveTo>
                <a:lnTo>
                  <a:pt x="462751" y="0"/>
                </a:lnTo>
                <a:lnTo>
                  <a:pt x="462751" y="375249"/>
                </a:lnTo>
                <a:lnTo>
                  <a:pt x="0" y="37524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212853" y="1230716"/>
            <a:ext cx="11347341" cy="1421238"/>
          </a:xfrm>
          <a:custGeom>
            <a:avLst/>
            <a:gdLst/>
            <a:ahLst/>
            <a:cxnLst/>
            <a:rect l="l" t="t" r="r" b="b"/>
            <a:pathLst>
              <a:path w="11347341" h="1421238">
                <a:moveTo>
                  <a:pt x="0" y="0"/>
                </a:moveTo>
                <a:lnTo>
                  <a:pt x="11347341" y="0"/>
                </a:lnTo>
                <a:lnTo>
                  <a:pt x="11347341" y="1421237"/>
                </a:lnTo>
                <a:lnTo>
                  <a:pt x="0" y="142123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41925" t="-1150298" r="-30087" b="-693465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793211" y="339089"/>
            <a:ext cx="11206208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Calcul des quantités de matières initiales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97399" y="2709103"/>
            <a:ext cx="11206208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tableau d’avancement de cette réaction:</a:t>
            </a:r>
          </a:p>
        </p:txBody>
      </p:sp>
      <p:sp>
        <p:nvSpPr>
          <p:cNvPr id="16" name="Freeform 16"/>
          <p:cNvSpPr/>
          <p:nvPr/>
        </p:nvSpPr>
        <p:spPr>
          <a:xfrm>
            <a:off x="2654612" y="3553068"/>
            <a:ext cx="13625833" cy="3180865"/>
          </a:xfrm>
          <a:custGeom>
            <a:avLst/>
            <a:gdLst/>
            <a:ahLst/>
            <a:cxnLst/>
            <a:rect l="l" t="t" r="r" b="b"/>
            <a:pathLst>
              <a:path w="13625833" h="3180865">
                <a:moveTo>
                  <a:pt x="0" y="0"/>
                </a:moveTo>
                <a:lnTo>
                  <a:pt x="13625833" y="0"/>
                </a:lnTo>
                <a:lnTo>
                  <a:pt x="13625833" y="3180864"/>
                </a:lnTo>
                <a:lnTo>
                  <a:pt x="0" y="318086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7997" t="-588101" r="-25251" b="-180389"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654612" y="6914907"/>
            <a:ext cx="5182868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 u="sng">
                <a:solidFill>
                  <a:srgbClr val="5CE1E6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Détermination de Xmax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769056" y="7708413"/>
            <a:ext cx="15754224" cy="1965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calcul de Xm1(Mg ) theorique 0,82 – Xm1 =0  d’où Xm1 =0, 82 mmol</a:t>
            </a:r>
          </a:p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calcul de Xm2(H+) theorique 25 – 2Xm2 =0     d’où Xm2=12 , 5 mmol</a:t>
            </a:r>
          </a:p>
          <a:p>
            <a:pPr algn="l">
              <a:lnSpc>
                <a:spcPts val="5039"/>
              </a:lnSpc>
              <a:spcBef>
                <a:spcPct val="0"/>
              </a:spcBef>
            </a:pPr>
            <a:endParaRPr lang="en-US" sz="3599">
              <a:solidFill>
                <a:srgbClr val="FFFFFF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1949362" y="8570696"/>
            <a:ext cx="473874" cy="384269"/>
          </a:xfrm>
          <a:custGeom>
            <a:avLst/>
            <a:gdLst/>
            <a:ahLst/>
            <a:cxnLst/>
            <a:rect l="l" t="t" r="r" b="b"/>
            <a:pathLst>
              <a:path w="473874" h="384269">
                <a:moveTo>
                  <a:pt x="0" y="0"/>
                </a:moveTo>
                <a:lnTo>
                  <a:pt x="473874" y="0"/>
                </a:lnTo>
                <a:lnTo>
                  <a:pt x="473874" y="384269"/>
                </a:lnTo>
                <a:lnTo>
                  <a:pt x="0" y="38426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706750" y="-282825"/>
            <a:ext cx="1114657" cy="1938533"/>
          </a:xfrm>
          <a:custGeom>
            <a:avLst/>
            <a:gdLst/>
            <a:ahLst/>
            <a:cxnLst/>
            <a:rect l="l" t="t" r="r" b="b"/>
            <a:pathLst>
              <a:path w="1114657" h="1938533">
                <a:moveTo>
                  <a:pt x="1114656" y="0"/>
                </a:moveTo>
                <a:lnTo>
                  <a:pt x="0" y="0"/>
                </a:lnTo>
                <a:lnTo>
                  <a:pt x="0" y="1938533"/>
                </a:lnTo>
                <a:lnTo>
                  <a:pt x="1114656" y="1938533"/>
                </a:lnTo>
                <a:lnTo>
                  <a:pt x="111465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909133" y="7414178"/>
            <a:ext cx="4974938" cy="5006736"/>
          </a:xfrm>
          <a:custGeom>
            <a:avLst/>
            <a:gdLst/>
            <a:ahLst/>
            <a:cxnLst/>
            <a:rect l="l" t="t" r="r" b="b"/>
            <a:pathLst>
              <a:path w="4974938" h="5006736">
                <a:moveTo>
                  <a:pt x="0" y="0"/>
                </a:moveTo>
                <a:lnTo>
                  <a:pt x="4974939" y="0"/>
                </a:lnTo>
                <a:lnTo>
                  <a:pt x="4974939" y="5006736"/>
                </a:lnTo>
                <a:lnTo>
                  <a:pt x="0" y="50067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51106" y="8604869"/>
            <a:ext cx="1229931" cy="2139010"/>
          </a:xfrm>
          <a:custGeom>
            <a:avLst/>
            <a:gdLst/>
            <a:ahLst/>
            <a:cxnLst/>
            <a:rect l="l" t="t" r="r" b="b"/>
            <a:pathLst>
              <a:path w="1229931" h="2139010">
                <a:moveTo>
                  <a:pt x="1229931" y="0"/>
                </a:moveTo>
                <a:lnTo>
                  <a:pt x="0" y="0"/>
                </a:lnTo>
                <a:lnTo>
                  <a:pt x="0" y="2139010"/>
                </a:lnTo>
                <a:lnTo>
                  <a:pt x="1229931" y="2139010"/>
                </a:lnTo>
                <a:lnTo>
                  <a:pt x="122993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2456135" y="-4203948"/>
            <a:ext cx="5883672" cy="5921278"/>
          </a:xfrm>
          <a:custGeom>
            <a:avLst/>
            <a:gdLst/>
            <a:ahLst/>
            <a:cxnLst/>
            <a:rect l="l" t="t" r="r" b="b"/>
            <a:pathLst>
              <a:path w="5883672" h="5921278">
                <a:moveTo>
                  <a:pt x="0" y="0"/>
                </a:moveTo>
                <a:lnTo>
                  <a:pt x="5883671" y="0"/>
                </a:lnTo>
                <a:lnTo>
                  <a:pt x="5883671" y="5921278"/>
                </a:lnTo>
                <a:lnTo>
                  <a:pt x="0" y="59212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213959"/>
            <a:ext cx="1556718" cy="1352852"/>
          </a:xfrm>
          <a:custGeom>
            <a:avLst/>
            <a:gdLst/>
            <a:ahLst/>
            <a:cxnLst/>
            <a:rect l="l" t="t" r="r" b="b"/>
            <a:pathLst>
              <a:path w="1556718" h="1352852">
                <a:moveTo>
                  <a:pt x="0" y="0"/>
                </a:moveTo>
                <a:lnTo>
                  <a:pt x="1556718" y="0"/>
                </a:lnTo>
                <a:lnTo>
                  <a:pt x="1556718" y="1352852"/>
                </a:lnTo>
                <a:lnTo>
                  <a:pt x="0" y="13528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119353" y="507932"/>
            <a:ext cx="535259" cy="415556"/>
          </a:xfrm>
          <a:custGeom>
            <a:avLst/>
            <a:gdLst/>
            <a:ahLst/>
            <a:cxnLst/>
            <a:rect l="l" t="t" r="r" b="b"/>
            <a:pathLst>
              <a:path w="535259" h="415556">
                <a:moveTo>
                  <a:pt x="0" y="0"/>
                </a:moveTo>
                <a:lnTo>
                  <a:pt x="535259" y="0"/>
                </a:lnTo>
                <a:lnTo>
                  <a:pt x="535259" y="415556"/>
                </a:lnTo>
                <a:lnTo>
                  <a:pt x="0" y="4155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954924" y="7890387"/>
            <a:ext cx="473874" cy="384269"/>
          </a:xfrm>
          <a:custGeom>
            <a:avLst/>
            <a:gdLst/>
            <a:ahLst/>
            <a:cxnLst/>
            <a:rect l="l" t="t" r="r" b="b"/>
            <a:pathLst>
              <a:path w="473874" h="384269">
                <a:moveTo>
                  <a:pt x="0" y="0"/>
                </a:moveTo>
                <a:lnTo>
                  <a:pt x="473874" y="0"/>
                </a:lnTo>
                <a:lnTo>
                  <a:pt x="473874" y="384269"/>
                </a:lnTo>
                <a:lnTo>
                  <a:pt x="0" y="38426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797695" y="2036927"/>
            <a:ext cx="462751" cy="375249"/>
          </a:xfrm>
          <a:custGeom>
            <a:avLst/>
            <a:gdLst/>
            <a:ahLst/>
            <a:cxnLst/>
            <a:rect l="l" t="t" r="r" b="b"/>
            <a:pathLst>
              <a:path w="462751" h="375249">
                <a:moveTo>
                  <a:pt x="0" y="0"/>
                </a:moveTo>
                <a:lnTo>
                  <a:pt x="462751" y="0"/>
                </a:lnTo>
                <a:lnTo>
                  <a:pt x="462751" y="375249"/>
                </a:lnTo>
                <a:lnTo>
                  <a:pt x="0" y="37524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949362" y="8570696"/>
            <a:ext cx="473874" cy="384269"/>
          </a:xfrm>
          <a:custGeom>
            <a:avLst/>
            <a:gdLst/>
            <a:ahLst/>
            <a:cxnLst/>
            <a:rect l="l" t="t" r="r" b="b"/>
            <a:pathLst>
              <a:path w="473874" h="384269">
                <a:moveTo>
                  <a:pt x="0" y="0"/>
                </a:moveTo>
                <a:lnTo>
                  <a:pt x="473874" y="0"/>
                </a:lnTo>
                <a:lnTo>
                  <a:pt x="473874" y="384269"/>
                </a:lnTo>
                <a:lnTo>
                  <a:pt x="0" y="38426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840272" y="3618313"/>
            <a:ext cx="13564124" cy="5450973"/>
          </a:xfrm>
          <a:custGeom>
            <a:avLst/>
            <a:gdLst/>
            <a:ahLst/>
            <a:cxnLst/>
            <a:rect l="l" t="t" r="r" b="b"/>
            <a:pathLst>
              <a:path w="13564124" h="5450973">
                <a:moveTo>
                  <a:pt x="0" y="0"/>
                </a:moveTo>
                <a:lnTo>
                  <a:pt x="13564125" y="0"/>
                </a:lnTo>
                <a:lnTo>
                  <a:pt x="13564125" y="5450973"/>
                </a:lnTo>
                <a:lnTo>
                  <a:pt x="0" y="545097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0112" t="-44846" r="-5631" b="-262786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3029070" y="365057"/>
            <a:ext cx="11206208" cy="1327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Puisque Xm1 (Mg ) = 0, 82 &lt; Xm2 (H+ ) = 12 , 5  mmol  alors   Mg est le réactif limitant ,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497936" y="1808308"/>
            <a:ext cx="14387072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réaction continue jusqu’à la disparition totale du ruban de magnésium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17324" y="2757252"/>
            <a:ext cx="11183648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 u="sng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Si on considère le dihydrogène comme un gaz parfait donc 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706750" y="-282825"/>
            <a:ext cx="1114657" cy="1938533"/>
          </a:xfrm>
          <a:custGeom>
            <a:avLst/>
            <a:gdLst/>
            <a:ahLst/>
            <a:cxnLst/>
            <a:rect l="l" t="t" r="r" b="b"/>
            <a:pathLst>
              <a:path w="1114657" h="1938533">
                <a:moveTo>
                  <a:pt x="1114656" y="0"/>
                </a:moveTo>
                <a:lnTo>
                  <a:pt x="0" y="0"/>
                </a:lnTo>
                <a:lnTo>
                  <a:pt x="0" y="1938533"/>
                </a:lnTo>
                <a:lnTo>
                  <a:pt x="1114656" y="1938533"/>
                </a:lnTo>
                <a:lnTo>
                  <a:pt x="111465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909133" y="7414178"/>
            <a:ext cx="4974938" cy="5006736"/>
          </a:xfrm>
          <a:custGeom>
            <a:avLst/>
            <a:gdLst/>
            <a:ahLst/>
            <a:cxnLst/>
            <a:rect l="l" t="t" r="r" b="b"/>
            <a:pathLst>
              <a:path w="4974938" h="5006736">
                <a:moveTo>
                  <a:pt x="0" y="0"/>
                </a:moveTo>
                <a:lnTo>
                  <a:pt x="4974939" y="0"/>
                </a:lnTo>
                <a:lnTo>
                  <a:pt x="4974939" y="5006736"/>
                </a:lnTo>
                <a:lnTo>
                  <a:pt x="0" y="50067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51106" y="8604869"/>
            <a:ext cx="1229931" cy="2139010"/>
          </a:xfrm>
          <a:custGeom>
            <a:avLst/>
            <a:gdLst/>
            <a:ahLst/>
            <a:cxnLst/>
            <a:rect l="l" t="t" r="r" b="b"/>
            <a:pathLst>
              <a:path w="1229931" h="2139010">
                <a:moveTo>
                  <a:pt x="1229931" y="0"/>
                </a:moveTo>
                <a:lnTo>
                  <a:pt x="0" y="0"/>
                </a:lnTo>
                <a:lnTo>
                  <a:pt x="0" y="2139010"/>
                </a:lnTo>
                <a:lnTo>
                  <a:pt x="1229931" y="2139010"/>
                </a:lnTo>
                <a:lnTo>
                  <a:pt x="122993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2456135" y="-4203948"/>
            <a:ext cx="5883672" cy="5921278"/>
          </a:xfrm>
          <a:custGeom>
            <a:avLst/>
            <a:gdLst/>
            <a:ahLst/>
            <a:cxnLst/>
            <a:rect l="l" t="t" r="r" b="b"/>
            <a:pathLst>
              <a:path w="5883672" h="5921278">
                <a:moveTo>
                  <a:pt x="0" y="0"/>
                </a:moveTo>
                <a:lnTo>
                  <a:pt x="5883671" y="0"/>
                </a:lnTo>
                <a:lnTo>
                  <a:pt x="5883671" y="5921278"/>
                </a:lnTo>
                <a:lnTo>
                  <a:pt x="0" y="59212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213959"/>
            <a:ext cx="1556718" cy="1352852"/>
          </a:xfrm>
          <a:custGeom>
            <a:avLst/>
            <a:gdLst/>
            <a:ahLst/>
            <a:cxnLst/>
            <a:rect l="l" t="t" r="r" b="b"/>
            <a:pathLst>
              <a:path w="1556718" h="1352852">
                <a:moveTo>
                  <a:pt x="0" y="0"/>
                </a:moveTo>
                <a:lnTo>
                  <a:pt x="1556718" y="0"/>
                </a:lnTo>
                <a:lnTo>
                  <a:pt x="1556718" y="1352852"/>
                </a:lnTo>
                <a:lnTo>
                  <a:pt x="0" y="13528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155607" y="442341"/>
            <a:ext cx="535259" cy="415556"/>
          </a:xfrm>
          <a:custGeom>
            <a:avLst/>
            <a:gdLst/>
            <a:ahLst/>
            <a:cxnLst/>
            <a:rect l="l" t="t" r="r" b="b"/>
            <a:pathLst>
              <a:path w="535259" h="415556">
                <a:moveTo>
                  <a:pt x="0" y="0"/>
                </a:moveTo>
                <a:lnTo>
                  <a:pt x="535259" y="0"/>
                </a:lnTo>
                <a:lnTo>
                  <a:pt x="535259" y="415556"/>
                </a:lnTo>
                <a:lnTo>
                  <a:pt x="0" y="4155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06435" y="6104196"/>
            <a:ext cx="462751" cy="375249"/>
          </a:xfrm>
          <a:custGeom>
            <a:avLst/>
            <a:gdLst/>
            <a:ahLst/>
            <a:cxnLst/>
            <a:rect l="l" t="t" r="r" b="b"/>
            <a:pathLst>
              <a:path w="462751" h="375249">
                <a:moveTo>
                  <a:pt x="0" y="0"/>
                </a:moveTo>
                <a:lnTo>
                  <a:pt x="462751" y="0"/>
                </a:lnTo>
                <a:lnTo>
                  <a:pt x="462751" y="375249"/>
                </a:lnTo>
                <a:lnTo>
                  <a:pt x="0" y="37524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877006" y="233876"/>
            <a:ext cx="6017563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calcule les valeurs de x(t):</a:t>
            </a:r>
          </a:p>
        </p:txBody>
      </p:sp>
      <p:sp>
        <p:nvSpPr>
          <p:cNvPr id="13" name="Freeform 13"/>
          <p:cNvSpPr/>
          <p:nvPr/>
        </p:nvSpPr>
        <p:spPr>
          <a:xfrm>
            <a:off x="1769186" y="1196856"/>
            <a:ext cx="15300436" cy="4428961"/>
          </a:xfrm>
          <a:custGeom>
            <a:avLst/>
            <a:gdLst/>
            <a:ahLst/>
            <a:cxnLst/>
            <a:rect l="l" t="t" r="r" b="b"/>
            <a:pathLst>
              <a:path w="15300436" h="4428961">
                <a:moveTo>
                  <a:pt x="0" y="0"/>
                </a:moveTo>
                <a:lnTo>
                  <a:pt x="15300435" y="0"/>
                </a:lnTo>
                <a:lnTo>
                  <a:pt x="15300435" y="4428961"/>
                </a:lnTo>
                <a:lnTo>
                  <a:pt x="0" y="442896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4959" t="-225519" r="-5096" b="-261480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954924" y="5875578"/>
            <a:ext cx="6017563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trace la courbe x=f(t)</a:t>
            </a:r>
          </a:p>
        </p:txBody>
      </p:sp>
      <p:sp>
        <p:nvSpPr>
          <p:cNvPr id="15" name="Freeform 15"/>
          <p:cNvSpPr/>
          <p:nvPr/>
        </p:nvSpPr>
        <p:spPr>
          <a:xfrm>
            <a:off x="7452190" y="6104196"/>
            <a:ext cx="5683229" cy="3586313"/>
          </a:xfrm>
          <a:custGeom>
            <a:avLst/>
            <a:gdLst/>
            <a:ahLst/>
            <a:cxnLst/>
            <a:rect l="l" t="t" r="r" b="b"/>
            <a:pathLst>
              <a:path w="5683229" h="3586313">
                <a:moveTo>
                  <a:pt x="0" y="0"/>
                </a:moveTo>
                <a:lnTo>
                  <a:pt x="5683229" y="0"/>
                </a:lnTo>
                <a:lnTo>
                  <a:pt x="5683229" y="3586313"/>
                </a:lnTo>
                <a:lnTo>
                  <a:pt x="0" y="358631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83179" t="-290725" r="-46301" b="-123968"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909133" y="7414178"/>
            <a:ext cx="4974938" cy="5006736"/>
          </a:xfrm>
          <a:custGeom>
            <a:avLst/>
            <a:gdLst/>
            <a:ahLst/>
            <a:cxnLst/>
            <a:rect l="l" t="t" r="r" b="b"/>
            <a:pathLst>
              <a:path w="4974938" h="5006736">
                <a:moveTo>
                  <a:pt x="0" y="0"/>
                </a:moveTo>
                <a:lnTo>
                  <a:pt x="4974939" y="0"/>
                </a:lnTo>
                <a:lnTo>
                  <a:pt x="4974939" y="5006736"/>
                </a:lnTo>
                <a:lnTo>
                  <a:pt x="0" y="50067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182998" y="7350996"/>
            <a:ext cx="1917310" cy="3334453"/>
          </a:xfrm>
          <a:custGeom>
            <a:avLst/>
            <a:gdLst/>
            <a:ahLst/>
            <a:cxnLst/>
            <a:rect l="l" t="t" r="r" b="b"/>
            <a:pathLst>
              <a:path w="1917310" h="3334453">
                <a:moveTo>
                  <a:pt x="1917311" y="0"/>
                </a:moveTo>
                <a:lnTo>
                  <a:pt x="0" y="0"/>
                </a:lnTo>
                <a:lnTo>
                  <a:pt x="0" y="3334453"/>
                </a:lnTo>
                <a:lnTo>
                  <a:pt x="1917311" y="3334453"/>
                </a:lnTo>
                <a:lnTo>
                  <a:pt x="191731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925547" y="3063261"/>
            <a:ext cx="989569" cy="368839"/>
          </a:xfrm>
          <a:custGeom>
            <a:avLst/>
            <a:gdLst/>
            <a:ahLst/>
            <a:cxnLst/>
            <a:rect l="l" t="t" r="r" b="b"/>
            <a:pathLst>
              <a:path w="989569" h="368839">
                <a:moveTo>
                  <a:pt x="0" y="0"/>
                </a:moveTo>
                <a:lnTo>
                  <a:pt x="989569" y="0"/>
                </a:lnTo>
                <a:lnTo>
                  <a:pt x="989569" y="368840"/>
                </a:lnTo>
                <a:lnTo>
                  <a:pt x="0" y="3688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7436" y="213959"/>
            <a:ext cx="1556718" cy="1352852"/>
          </a:xfrm>
          <a:custGeom>
            <a:avLst/>
            <a:gdLst/>
            <a:ahLst/>
            <a:cxnLst/>
            <a:rect l="l" t="t" r="r" b="b"/>
            <a:pathLst>
              <a:path w="1556718" h="1352852">
                <a:moveTo>
                  <a:pt x="0" y="0"/>
                </a:moveTo>
                <a:lnTo>
                  <a:pt x="1556718" y="0"/>
                </a:lnTo>
                <a:lnTo>
                  <a:pt x="1556718" y="1352852"/>
                </a:lnTo>
                <a:lnTo>
                  <a:pt x="0" y="13528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074368" y="5996283"/>
            <a:ext cx="516167" cy="400734"/>
          </a:xfrm>
          <a:custGeom>
            <a:avLst/>
            <a:gdLst/>
            <a:ahLst/>
            <a:cxnLst/>
            <a:rect l="l" t="t" r="r" b="b"/>
            <a:pathLst>
              <a:path w="516167" h="400734">
                <a:moveTo>
                  <a:pt x="0" y="0"/>
                </a:moveTo>
                <a:lnTo>
                  <a:pt x="516167" y="0"/>
                </a:lnTo>
                <a:lnTo>
                  <a:pt x="516167" y="400733"/>
                </a:lnTo>
                <a:lnTo>
                  <a:pt x="0" y="40073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979071" y="1831262"/>
            <a:ext cx="484998" cy="393289"/>
          </a:xfrm>
          <a:custGeom>
            <a:avLst/>
            <a:gdLst/>
            <a:ahLst/>
            <a:cxnLst/>
            <a:rect l="l" t="t" r="r" b="b"/>
            <a:pathLst>
              <a:path w="484998" h="393289">
                <a:moveTo>
                  <a:pt x="0" y="0"/>
                </a:moveTo>
                <a:lnTo>
                  <a:pt x="484998" y="0"/>
                </a:lnTo>
                <a:lnTo>
                  <a:pt x="484998" y="393289"/>
                </a:lnTo>
                <a:lnTo>
                  <a:pt x="0" y="39328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532403" y="1362420"/>
            <a:ext cx="2374250" cy="1187125"/>
          </a:xfrm>
          <a:custGeom>
            <a:avLst/>
            <a:gdLst/>
            <a:ahLst/>
            <a:cxnLst/>
            <a:rect l="l" t="t" r="r" b="b"/>
            <a:pathLst>
              <a:path w="2374250" h="1187125">
                <a:moveTo>
                  <a:pt x="0" y="0"/>
                </a:moveTo>
                <a:lnTo>
                  <a:pt x="2374250" y="0"/>
                </a:lnTo>
                <a:lnTo>
                  <a:pt x="2374250" y="1187125"/>
                </a:lnTo>
                <a:lnTo>
                  <a:pt x="0" y="118712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916608" y="2549545"/>
            <a:ext cx="989569" cy="368839"/>
          </a:xfrm>
          <a:custGeom>
            <a:avLst/>
            <a:gdLst/>
            <a:ahLst/>
            <a:cxnLst/>
            <a:rect l="l" t="t" r="r" b="b"/>
            <a:pathLst>
              <a:path w="989569" h="368839">
                <a:moveTo>
                  <a:pt x="0" y="0"/>
                </a:moveTo>
                <a:lnTo>
                  <a:pt x="989569" y="0"/>
                </a:lnTo>
                <a:lnTo>
                  <a:pt x="989569" y="368840"/>
                </a:lnTo>
                <a:lnTo>
                  <a:pt x="0" y="3688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030967" y="3665378"/>
            <a:ext cx="989569" cy="368839"/>
          </a:xfrm>
          <a:custGeom>
            <a:avLst/>
            <a:gdLst/>
            <a:ahLst/>
            <a:cxnLst/>
            <a:rect l="l" t="t" r="r" b="b"/>
            <a:pathLst>
              <a:path w="989569" h="368839">
                <a:moveTo>
                  <a:pt x="0" y="0"/>
                </a:moveTo>
                <a:lnTo>
                  <a:pt x="989570" y="0"/>
                </a:lnTo>
                <a:lnTo>
                  <a:pt x="989570" y="368839"/>
                </a:lnTo>
                <a:lnTo>
                  <a:pt x="0" y="36883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0617233" y="4370876"/>
            <a:ext cx="3068068" cy="473746"/>
          </a:xfrm>
          <a:custGeom>
            <a:avLst/>
            <a:gdLst/>
            <a:ahLst/>
            <a:cxnLst/>
            <a:rect l="l" t="t" r="r" b="b"/>
            <a:pathLst>
              <a:path w="3068068" h="473746">
                <a:moveTo>
                  <a:pt x="0" y="0"/>
                </a:moveTo>
                <a:lnTo>
                  <a:pt x="3068068" y="0"/>
                </a:lnTo>
                <a:lnTo>
                  <a:pt x="3068068" y="473746"/>
                </a:lnTo>
                <a:lnTo>
                  <a:pt x="0" y="47374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329825" t="-3589112" r="-305153" b="-3047632"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625956" y="117267"/>
            <a:ext cx="11934238" cy="1621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44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2-Vitesse de réaction et le temps de demi-réaction.</a:t>
            </a:r>
          </a:p>
          <a:p>
            <a:pPr algn="l">
              <a:lnSpc>
                <a:spcPts val="6160"/>
              </a:lnSpc>
              <a:spcBef>
                <a:spcPct val="0"/>
              </a:spcBef>
            </a:pPr>
            <a:endParaRPr lang="en-US" sz="4400" u="sng">
              <a:solidFill>
                <a:srgbClr val="FF914D"/>
              </a:solidFill>
              <a:latin typeface="Times New Roman Bold Italics"/>
              <a:ea typeface="Times New Roman Bold Italics"/>
              <a:cs typeface="Times New Roman Bold Italics"/>
              <a:sym typeface="Times New Roman Bold Italic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3625956" y="1001105"/>
            <a:ext cx="3598704" cy="646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  <a:spcBef>
                <a:spcPct val="0"/>
              </a:spcBef>
            </a:pPr>
            <a:r>
              <a:rPr lang="en-US" sz="3799" u="sng">
                <a:solidFill>
                  <a:srgbClr val="B6F61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1 - Définition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479653" y="1605707"/>
            <a:ext cx="10239874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vitesse volumique de réaction est définie par 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00765" y="5833135"/>
            <a:ext cx="2831686" cy="563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 u="sng">
                <a:solidFill>
                  <a:srgbClr val="FFDC5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Remarque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628076" y="5861343"/>
            <a:ext cx="13197233" cy="105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En général, la vitesse de la réaction diminue lors de l'évolution d'une transformation chimique.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302164" y="2416195"/>
            <a:ext cx="1168367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   :  le volume réactionnel (en litre ou m3) 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302164" y="2929911"/>
            <a:ext cx="11683671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dx  :   l’accroissement de l’avancement x en mol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302164" y="3486807"/>
            <a:ext cx="1168367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dt   :   l’accroissement du temps t (en s ,en min ou en h)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979071" y="4272303"/>
            <a:ext cx="8638162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L’unité de la vitesse volumique dans le SI est :       </a:t>
            </a:r>
          </a:p>
        </p:txBody>
      </p:sp>
      <p:sp>
        <p:nvSpPr>
          <p:cNvPr id="26" name="Freeform 26"/>
          <p:cNvSpPr/>
          <p:nvPr/>
        </p:nvSpPr>
        <p:spPr>
          <a:xfrm>
            <a:off x="7495058" y="5038445"/>
            <a:ext cx="3122175" cy="537148"/>
          </a:xfrm>
          <a:custGeom>
            <a:avLst/>
            <a:gdLst/>
            <a:ahLst/>
            <a:cxnLst/>
            <a:rect l="l" t="t" r="r" b="b"/>
            <a:pathLst>
              <a:path w="3122175" h="537148">
                <a:moveTo>
                  <a:pt x="0" y="0"/>
                </a:moveTo>
                <a:lnTo>
                  <a:pt x="3122175" y="0"/>
                </a:lnTo>
                <a:lnTo>
                  <a:pt x="3122175" y="537148"/>
                </a:lnTo>
                <a:lnTo>
                  <a:pt x="0" y="53714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360160" t="-3401143" r="-291724" b="-2684282"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4213770" y="4881269"/>
            <a:ext cx="3010890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et généralement</a:t>
            </a:r>
          </a:p>
        </p:txBody>
      </p:sp>
      <p:sp>
        <p:nvSpPr>
          <p:cNvPr id="28" name="Freeform 28"/>
          <p:cNvSpPr/>
          <p:nvPr/>
        </p:nvSpPr>
        <p:spPr>
          <a:xfrm>
            <a:off x="1461655" y="4465866"/>
            <a:ext cx="484998" cy="393289"/>
          </a:xfrm>
          <a:custGeom>
            <a:avLst/>
            <a:gdLst/>
            <a:ahLst/>
            <a:cxnLst/>
            <a:rect l="l" t="t" r="r" b="b"/>
            <a:pathLst>
              <a:path w="484998" h="393289">
                <a:moveTo>
                  <a:pt x="0" y="0"/>
                </a:moveTo>
                <a:lnTo>
                  <a:pt x="484998" y="0"/>
                </a:lnTo>
                <a:lnTo>
                  <a:pt x="484998" y="393289"/>
                </a:lnTo>
                <a:lnTo>
                  <a:pt x="0" y="39328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3625956" y="6982754"/>
            <a:ext cx="14897324" cy="646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  <a:spcBef>
                <a:spcPct val="0"/>
              </a:spcBef>
            </a:pPr>
            <a:r>
              <a:rPr lang="en-US" sz="3799" u="sng">
                <a:solidFill>
                  <a:srgbClr val="B6F61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2 -  Détermination graphique de la vitesse de la réaction: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654612" y="7705386"/>
            <a:ext cx="13197233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On trace la tangente à la courbe x = f(t) à la date t choisie.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373303" y="8195579"/>
            <a:ext cx="12612533" cy="1597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On calcule la valeur du rapport dxdt qui représente le coefficient directeur de cette tangente, et on le divise par la valeur de V (volume de la solution).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909133" y="7414178"/>
            <a:ext cx="4974938" cy="5006736"/>
          </a:xfrm>
          <a:custGeom>
            <a:avLst/>
            <a:gdLst/>
            <a:ahLst/>
            <a:cxnLst/>
            <a:rect l="l" t="t" r="r" b="b"/>
            <a:pathLst>
              <a:path w="4974938" h="5006736">
                <a:moveTo>
                  <a:pt x="0" y="0"/>
                </a:moveTo>
                <a:lnTo>
                  <a:pt x="4974939" y="0"/>
                </a:lnTo>
                <a:lnTo>
                  <a:pt x="4974939" y="5006736"/>
                </a:lnTo>
                <a:lnTo>
                  <a:pt x="0" y="50067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182998" y="7350996"/>
            <a:ext cx="1917310" cy="3334453"/>
          </a:xfrm>
          <a:custGeom>
            <a:avLst/>
            <a:gdLst/>
            <a:ahLst/>
            <a:cxnLst/>
            <a:rect l="l" t="t" r="r" b="b"/>
            <a:pathLst>
              <a:path w="1917310" h="3334453">
                <a:moveTo>
                  <a:pt x="1917311" y="0"/>
                </a:moveTo>
                <a:lnTo>
                  <a:pt x="0" y="0"/>
                </a:lnTo>
                <a:lnTo>
                  <a:pt x="0" y="3334453"/>
                </a:lnTo>
                <a:lnTo>
                  <a:pt x="1917311" y="3334453"/>
                </a:lnTo>
                <a:lnTo>
                  <a:pt x="191731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213959"/>
            <a:ext cx="1556718" cy="1352852"/>
          </a:xfrm>
          <a:custGeom>
            <a:avLst/>
            <a:gdLst/>
            <a:ahLst/>
            <a:cxnLst/>
            <a:rect l="l" t="t" r="r" b="b"/>
            <a:pathLst>
              <a:path w="1556718" h="1352852">
                <a:moveTo>
                  <a:pt x="0" y="0"/>
                </a:moveTo>
                <a:lnTo>
                  <a:pt x="1556718" y="0"/>
                </a:lnTo>
                <a:lnTo>
                  <a:pt x="1556718" y="1352852"/>
                </a:lnTo>
                <a:lnTo>
                  <a:pt x="0" y="13528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46070" y="4232466"/>
            <a:ext cx="516167" cy="400734"/>
          </a:xfrm>
          <a:custGeom>
            <a:avLst/>
            <a:gdLst/>
            <a:ahLst/>
            <a:cxnLst/>
            <a:rect l="l" t="t" r="r" b="b"/>
            <a:pathLst>
              <a:path w="516167" h="400734">
                <a:moveTo>
                  <a:pt x="0" y="0"/>
                </a:moveTo>
                <a:lnTo>
                  <a:pt x="516168" y="0"/>
                </a:lnTo>
                <a:lnTo>
                  <a:pt x="516168" y="400734"/>
                </a:lnTo>
                <a:lnTo>
                  <a:pt x="0" y="4007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260380" y="1439326"/>
            <a:ext cx="394232" cy="319686"/>
          </a:xfrm>
          <a:custGeom>
            <a:avLst/>
            <a:gdLst/>
            <a:ahLst/>
            <a:cxnLst/>
            <a:rect l="l" t="t" r="r" b="b"/>
            <a:pathLst>
              <a:path w="394232" h="319686">
                <a:moveTo>
                  <a:pt x="0" y="0"/>
                </a:moveTo>
                <a:lnTo>
                  <a:pt x="394232" y="0"/>
                </a:lnTo>
                <a:lnTo>
                  <a:pt x="394232" y="319686"/>
                </a:lnTo>
                <a:lnTo>
                  <a:pt x="0" y="3196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260380" y="2097962"/>
            <a:ext cx="484998" cy="393289"/>
          </a:xfrm>
          <a:custGeom>
            <a:avLst/>
            <a:gdLst/>
            <a:ahLst/>
            <a:cxnLst/>
            <a:rect l="l" t="t" r="r" b="b"/>
            <a:pathLst>
              <a:path w="484998" h="393289">
                <a:moveTo>
                  <a:pt x="0" y="0"/>
                </a:moveTo>
                <a:lnTo>
                  <a:pt x="484998" y="0"/>
                </a:lnTo>
                <a:lnTo>
                  <a:pt x="484998" y="393289"/>
                </a:lnTo>
                <a:lnTo>
                  <a:pt x="0" y="3932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2929800" y="3096442"/>
            <a:ext cx="4902293" cy="4360004"/>
          </a:xfrm>
          <a:custGeom>
            <a:avLst/>
            <a:gdLst/>
            <a:ahLst/>
            <a:cxnLst/>
            <a:rect l="l" t="t" r="r" b="b"/>
            <a:pathLst>
              <a:path w="4902293" h="4360004">
                <a:moveTo>
                  <a:pt x="0" y="0"/>
                </a:moveTo>
                <a:lnTo>
                  <a:pt x="4902293" y="0"/>
                </a:lnTo>
                <a:lnTo>
                  <a:pt x="4902293" y="4360004"/>
                </a:lnTo>
                <a:lnTo>
                  <a:pt x="0" y="436000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27669" t="-252322" r="-6850" b="-180018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108734" y="529070"/>
            <a:ext cx="14897324" cy="646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  <a:spcBef>
                <a:spcPct val="0"/>
              </a:spcBef>
            </a:pPr>
            <a:r>
              <a:rPr lang="en-US" sz="3799" u="sng">
                <a:solidFill>
                  <a:srgbClr val="B6F61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2 -  Détermination graphique de la vitesse de la réaction: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58944" y="1319451"/>
            <a:ext cx="13197233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On trace la tangente à la courbe x = f(t) à la date t choisie.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502879" y="2050337"/>
            <a:ext cx="14203613" cy="1597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On calcule la valeur du rapport </a:t>
            </a:r>
            <a:r>
              <a:rPr lang="en-US" sz="3099">
                <a:solidFill>
                  <a:srgbClr val="FF914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dx/dt</a:t>
            </a:r>
            <a:r>
              <a:rPr lang="en-US" sz="3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qui représente le coefficient directeur de cette tangente, et on le divise par la valeur de V (volume de la solution).</a:t>
            </a:r>
          </a:p>
        </p:txBody>
      </p:sp>
      <p:sp>
        <p:nvSpPr>
          <p:cNvPr id="17" name="Freeform 17"/>
          <p:cNvSpPr/>
          <p:nvPr/>
        </p:nvSpPr>
        <p:spPr>
          <a:xfrm>
            <a:off x="1463712" y="4912284"/>
            <a:ext cx="10557764" cy="1398678"/>
          </a:xfrm>
          <a:custGeom>
            <a:avLst/>
            <a:gdLst/>
            <a:ahLst/>
            <a:cxnLst/>
            <a:rect l="l" t="t" r="r" b="b"/>
            <a:pathLst>
              <a:path w="10557764" h="1398678">
                <a:moveTo>
                  <a:pt x="0" y="0"/>
                </a:moveTo>
                <a:lnTo>
                  <a:pt x="10557765" y="0"/>
                </a:lnTo>
                <a:lnTo>
                  <a:pt x="10557765" y="1398678"/>
                </a:lnTo>
                <a:lnTo>
                  <a:pt x="0" y="139867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5031" t="-1226408" r="-64382" b="-590348"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163946" y="4121389"/>
            <a:ext cx="3815968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Pour cela on doit</a:t>
            </a:r>
          </a:p>
        </p:txBody>
      </p:sp>
      <p:sp>
        <p:nvSpPr>
          <p:cNvPr id="19" name="Freeform 19"/>
          <p:cNvSpPr/>
          <p:nvPr/>
        </p:nvSpPr>
        <p:spPr>
          <a:xfrm>
            <a:off x="5137939" y="6310962"/>
            <a:ext cx="4760018" cy="1082848"/>
          </a:xfrm>
          <a:custGeom>
            <a:avLst/>
            <a:gdLst/>
            <a:ahLst/>
            <a:cxnLst/>
            <a:rect l="l" t="t" r="r" b="b"/>
            <a:pathLst>
              <a:path w="4760018" h="1082848">
                <a:moveTo>
                  <a:pt x="0" y="0"/>
                </a:moveTo>
                <a:lnTo>
                  <a:pt x="4760017" y="0"/>
                </a:lnTo>
                <a:lnTo>
                  <a:pt x="4760017" y="1082848"/>
                </a:lnTo>
                <a:lnTo>
                  <a:pt x="0" y="108284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64686" t="-1749307" r="-133256" b="-626504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6972624" y="8437312"/>
            <a:ext cx="3126360" cy="1136858"/>
          </a:xfrm>
          <a:custGeom>
            <a:avLst/>
            <a:gdLst/>
            <a:ahLst/>
            <a:cxnLst/>
            <a:rect l="l" t="t" r="r" b="b"/>
            <a:pathLst>
              <a:path w="3126360" h="1136858">
                <a:moveTo>
                  <a:pt x="0" y="0"/>
                </a:moveTo>
                <a:lnTo>
                  <a:pt x="3126361" y="0"/>
                </a:lnTo>
                <a:lnTo>
                  <a:pt x="3126361" y="1136859"/>
                </a:lnTo>
                <a:lnTo>
                  <a:pt x="0" y="113685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230857" t="-2302641" r="-432469" b="-568332"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2163946" y="7709953"/>
            <a:ext cx="15095354" cy="536860"/>
          </a:xfrm>
          <a:custGeom>
            <a:avLst/>
            <a:gdLst/>
            <a:ahLst/>
            <a:cxnLst/>
            <a:rect l="l" t="t" r="r" b="b"/>
            <a:pathLst>
              <a:path w="15095354" h="536860">
                <a:moveTo>
                  <a:pt x="0" y="0"/>
                </a:moveTo>
                <a:lnTo>
                  <a:pt x="15095354" y="0"/>
                </a:lnTo>
                <a:lnTo>
                  <a:pt x="15095354" y="536859"/>
                </a:lnTo>
                <a:lnTo>
                  <a:pt x="0" y="53685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513" t="-3707677" r="-14970" b="-1186043"/>
            </a:stretch>
          </a:blipFill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08529" y="8386266"/>
            <a:ext cx="4089710" cy="4115850"/>
          </a:xfrm>
          <a:custGeom>
            <a:avLst/>
            <a:gdLst/>
            <a:ahLst/>
            <a:cxnLst/>
            <a:rect l="l" t="t" r="r" b="b"/>
            <a:pathLst>
              <a:path w="4089710" h="4115850">
                <a:moveTo>
                  <a:pt x="0" y="0"/>
                </a:moveTo>
                <a:lnTo>
                  <a:pt x="4089710" y="0"/>
                </a:lnTo>
                <a:lnTo>
                  <a:pt x="4089710" y="4115851"/>
                </a:lnTo>
                <a:lnTo>
                  <a:pt x="0" y="41158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77842" y="8350690"/>
            <a:ext cx="1369273" cy="2381344"/>
          </a:xfrm>
          <a:custGeom>
            <a:avLst/>
            <a:gdLst/>
            <a:ahLst/>
            <a:cxnLst/>
            <a:rect l="l" t="t" r="r" b="b"/>
            <a:pathLst>
              <a:path w="1369273" h="2381344">
                <a:moveTo>
                  <a:pt x="1369273" y="0"/>
                </a:moveTo>
                <a:lnTo>
                  <a:pt x="0" y="0"/>
                </a:lnTo>
                <a:lnTo>
                  <a:pt x="0" y="2381345"/>
                </a:lnTo>
                <a:lnTo>
                  <a:pt x="1369273" y="2381345"/>
                </a:lnTo>
                <a:lnTo>
                  <a:pt x="136927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213959"/>
            <a:ext cx="1556718" cy="1352852"/>
          </a:xfrm>
          <a:custGeom>
            <a:avLst/>
            <a:gdLst/>
            <a:ahLst/>
            <a:cxnLst/>
            <a:rect l="l" t="t" r="r" b="b"/>
            <a:pathLst>
              <a:path w="1556718" h="1352852">
                <a:moveTo>
                  <a:pt x="0" y="0"/>
                </a:moveTo>
                <a:lnTo>
                  <a:pt x="1556718" y="0"/>
                </a:lnTo>
                <a:lnTo>
                  <a:pt x="1556718" y="1352852"/>
                </a:lnTo>
                <a:lnTo>
                  <a:pt x="0" y="13528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199412" y="1366444"/>
            <a:ext cx="516167" cy="400734"/>
          </a:xfrm>
          <a:custGeom>
            <a:avLst/>
            <a:gdLst/>
            <a:ahLst/>
            <a:cxnLst/>
            <a:rect l="l" t="t" r="r" b="b"/>
            <a:pathLst>
              <a:path w="516167" h="400734">
                <a:moveTo>
                  <a:pt x="0" y="0"/>
                </a:moveTo>
                <a:lnTo>
                  <a:pt x="516168" y="0"/>
                </a:lnTo>
                <a:lnTo>
                  <a:pt x="516168" y="400734"/>
                </a:lnTo>
                <a:lnTo>
                  <a:pt x="0" y="4007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040754" y="3405551"/>
            <a:ext cx="484998" cy="393289"/>
          </a:xfrm>
          <a:custGeom>
            <a:avLst/>
            <a:gdLst/>
            <a:ahLst/>
            <a:cxnLst/>
            <a:rect l="l" t="t" r="r" b="b"/>
            <a:pathLst>
              <a:path w="484998" h="393289">
                <a:moveTo>
                  <a:pt x="0" y="0"/>
                </a:moveTo>
                <a:lnTo>
                  <a:pt x="484998" y="0"/>
                </a:lnTo>
                <a:lnTo>
                  <a:pt x="484998" y="393290"/>
                </a:lnTo>
                <a:lnTo>
                  <a:pt x="0" y="3932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422191" y="2289379"/>
            <a:ext cx="1790521" cy="765757"/>
          </a:xfrm>
          <a:custGeom>
            <a:avLst/>
            <a:gdLst/>
            <a:ahLst/>
            <a:cxnLst/>
            <a:rect l="l" t="t" r="r" b="b"/>
            <a:pathLst>
              <a:path w="1790521" h="765757">
                <a:moveTo>
                  <a:pt x="0" y="0"/>
                </a:moveTo>
                <a:lnTo>
                  <a:pt x="1790522" y="0"/>
                </a:lnTo>
                <a:lnTo>
                  <a:pt x="1790522" y="765757"/>
                </a:lnTo>
                <a:lnTo>
                  <a:pt x="0" y="76575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5642003" y="4189999"/>
            <a:ext cx="2890299" cy="953501"/>
          </a:xfrm>
          <a:custGeom>
            <a:avLst/>
            <a:gdLst/>
            <a:ahLst/>
            <a:cxnLst/>
            <a:rect l="l" t="t" r="r" b="b"/>
            <a:pathLst>
              <a:path w="2890299" h="953501">
                <a:moveTo>
                  <a:pt x="0" y="0"/>
                </a:moveTo>
                <a:lnTo>
                  <a:pt x="2890300" y="0"/>
                </a:lnTo>
                <a:lnTo>
                  <a:pt x="2890300" y="953501"/>
                </a:lnTo>
                <a:lnTo>
                  <a:pt x="0" y="95350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1873410" y="2289379"/>
            <a:ext cx="5224999" cy="4166771"/>
          </a:xfrm>
          <a:custGeom>
            <a:avLst/>
            <a:gdLst/>
            <a:ahLst/>
            <a:cxnLst/>
            <a:rect l="l" t="t" r="r" b="b"/>
            <a:pathLst>
              <a:path w="5224999" h="4166771">
                <a:moveTo>
                  <a:pt x="0" y="0"/>
                </a:moveTo>
                <a:lnTo>
                  <a:pt x="5224999" y="0"/>
                </a:lnTo>
                <a:lnTo>
                  <a:pt x="5224999" y="4166771"/>
                </a:lnTo>
                <a:lnTo>
                  <a:pt x="0" y="416677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218263" t="-61379" r="-17274" b="-434124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571832" y="6694883"/>
            <a:ext cx="489132" cy="303262"/>
          </a:xfrm>
          <a:custGeom>
            <a:avLst/>
            <a:gdLst/>
            <a:ahLst/>
            <a:cxnLst/>
            <a:rect l="l" t="t" r="r" b="b"/>
            <a:pathLst>
              <a:path w="489132" h="303262">
                <a:moveTo>
                  <a:pt x="0" y="0"/>
                </a:moveTo>
                <a:lnTo>
                  <a:pt x="489133" y="0"/>
                </a:lnTo>
                <a:lnTo>
                  <a:pt x="489133" y="303262"/>
                </a:lnTo>
                <a:lnTo>
                  <a:pt x="0" y="30326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525752" y="222042"/>
            <a:ext cx="14897324" cy="580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B6F61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3 - Le temps de demi-réaction t1/2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57496" y="1207832"/>
            <a:ext cx="13919131" cy="1597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On appelle temps de demi-réaction t1/2 le temps nécessaire pour que l'avancement de la réaction soit égal à la moitié de sa valeur finale.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697980" y="3322478"/>
            <a:ext cx="7899205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 la transformation est totale on aura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16398" y="6628208"/>
            <a:ext cx="14655203" cy="2841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9"/>
              </a:lnSpc>
            </a:pPr>
            <a:r>
              <a:rPr lang="en-US" sz="3263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Plus la température est élevée, plus les risques de collisions sont élevés et plus la réaction est rapide.</a:t>
            </a:r>
          </a:p>
          <a:p>
            <a:pPr algn="l">
              <a:lnSpc>
                <a:spcPts val="4569"/>
              </a:lnSpc>
            </a:pPr>
            <a:r>
              <a:rPr lang="en-US" sz="3263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    </a:t>
            </a:r>
            <a:r>
              <a:rPr lang="en-US" sz="3263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Plus les concentrations initiales de réactifs sont élevées, plus la probabilité de collisions est grande et donc plus la réaction est</a:t>
            </a:r>
          </a:p>
          <a:p>
            <a:pPr algn="l">
              <a:lnSpc>
                <a:spcPts val="4569"/>
              </a:lnSpc>
              <a:spcBef>
                <a:spcPct val="0"/>
              </a:spcBef>
            </a:pPr>
            <a:r>
              <a:rPr lang="en-US" sz="3263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rapide.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3640" y="5762625"/>
            <a:ext cx="14897324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u="sng">
                <a:solidFill>
                  <a:srgbClr val="B6F61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4_- La vitesse de la réaction et les facteurs cinétiques</a:t>
            </a:r>
          </a:p>
        </p:txBody>
      </p:sp>
      <p:sp>
        <p:nvSpPr>
          <p:cNvPr id="21" name="Freeform 21"/>
          <p:cNvSpPr/>
          <p:nvPr/>
        </p:nvSpPr>
        <p:spPr>
          <a:xfrm>
            <a:off x="1571832" y="8011115"/>
            <a:ext cx="489132" cy="303262"/>
          </a:xfrm>
          <a:custGeom>
            <a:avLst/>
            <a:gdLst/>
            <a:ahLst/>
            <a:cxnLst/>
            <a:rect l="l" t="t" r="r" b="b"/>
            <a:pathLst>
              <a:path w="489132" h="303262">
                <a:moveTo>
                  <a:pt x="0" y="0"/>
                </a:moveTo>
                <a:lnTo>
                  <a:pt x="489133" y="0"/>
                </a:lnTo>
                <a:lnTo>
                  <a:pt x="489133" y="303262"/>
                </a:lnTo>
                <a:lnTo>
                  <a:pt x="0" y="30326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1250</Words>
  <Application>Microsoft Office PowerPoint</Application>
  <PresentationFormat>Personnalisé</PresentationFormat>
  <Paragraphs>146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30" baseType="lpstr">
      <vt:lpstr>Times New Roman Bold</vt:lpstr>
      <vt:lpstr>Anton</vt:lpstr>
      <vt:lpstr>Open Sans</vt:lpstr>
      <vt:lpstr>Arial</vt:lpstr>
      <vt:lpstr>Open Sans Bold</vt:lpstr>
      <vt:lpstr>Open Sans Bold Italics</vt:lpstr>
      <vt:lpstr>Poppins Italics</vt:lpstr>
      <vt:lpstr>Times New Roman Bold Italics</vt:lpstr>
      <vt:lpstr>Bobby Jones</vt:lpstr>
      <vt:lpstr>Times New Roman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 2</dc:title>
  <cp:lastModifiedBy>hp</cp:lastModifiedBy>
  <cp:revision>2</cp:revision>
  <dcterms:created xsi:type="dcterms:W3CDTF">2006-08-16T00:00:00Z</dcterms:created>
  <dcterms:modified xsi:type="dcterms:W3CDTF">2024-07-19T21:13:28Z</dcterms:modified>
  <dc:identifier>DAGLTRFWoYs</dc:identifier>
</cp:coreProperties>
</file>