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Times New Roman Bold Italics" charset="1" panose="02030802070405090303"/>
      <p:regular r:id="rId15"/>
    </p:embeddedFont>
    <p:embeddedFont>
      <p:font typeface="Times New Roman Bold" charset="1" panose="02030802070405020303"/>
      <p:regular r:id="rId16"/>
    </p:embeddedFont>
    <p:embeddedFont>
      <p:font typeface="Open Sans Bold" charset="1" panose="020B0806030504020204"/>
      <p:regular r:id="rId17"/>
    </p:embeddedFont>
    <p:embeddedFont>
      <p:font typeface="Times New Roman" charset="1" panose="02030502070405020303"/>
      <p:regular r:id="rId18"/>
    </p:embeddedFont>
    <p:embeddedFont>
      <p:font typeface="More Sugar Thin" charset="1" panose="00000000000000000000"/>
      <p:regular r:id="rId19"/>
    </p:embeddedFont>
    <p:embeddedFont>
      <p:font typeface="Open Sans Extra Bold" charset="1" panose="020B0906030804020204"/>
      <p:regular r:id="rId20"/>
    </p:embeddedFont>
    <p:embeddedFont>
      <p:font typeface="Poppins Bold Italics" charset="1" panose="000008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gif" Type="http://schemas.openxmlformats.org/officeDocument/2006/relationships/image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jpeg" Type="http://schemas.openxmlformats.org/officeDocument/2006/relationships/image"/><Relationship Id="rId11" Target="../media/image14.jpeg" Type="http://schemas.openxmlformats.org/officeDocument/2006/relationships/image"/><Relationship Id="rId12" Target="../media/image15.png" Type="http://schemas.openxmlformats.org/officeDocument/2006/relationships/image"/><Relationship Id="rId13" Target="../media/image16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1.png" Type="http://schemas.openxmlformats.org/officeDocument/2006/relationships/image"/><Relationship Id="rId9" Target="../media/image1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jpeg" Type="http://schemas.openxmlformats.org/officeDocument/2006/relationships/image"/><Relationship Id="rId5" Target="../media/image13.jpeg" Type="http://schemas.openxmlformats.org/officeDocument/2006/relationships/image"/><Relationship Id="rId6" Target="../media/image2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25.png" Type="http://schemas.openxmlformats.org/officeDocument/2006/relationships/image"/><Relationship Id="rId9" Target="../media/image26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jpeg" Type="http://schemas.openxmlformats.org/officeDocument/2006/relationships/image"/><Relationship Id="rId14" Target="../media/image33.png" Type="http://schemas.openxmlformats.org/officeDocument/2006/relationships/image"/><Relationship Id="rId15" Target="../media/image34.jpeg" Type="http://schemas.openxmlformats.org/officeDocument/2006/relationships/image"/><Relationship Id="rId2" Target="../media/image27.jpeg" Type="http://schemas.openxmlformats.org/officeDocument/2006/relationships/image"/><Relationship Id="rId3" Target="../media/image28.png" Type="http://schemas.openxmlformats.org/officeDocument/2006/relationships/image"/><Relationship Id="rId4" Target="../media/image29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Relationship Id="rId9" Target="../media/image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7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35.png" Type="http://schemas.openxmlformats.org/officeDocument/2006/relationships/image"/><Relationship Id="rId9" Target="../media/image36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jpeg" Type="http://schemas.openxmlformats.org/officeDocument/2006/relationships/image"/><Relationship Id="rId2" Target="../media/image38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Relationship Id="rId9" Target="../media/image39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33" r="0" b="-933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29430" cy="5504180"/>
            </a:xfrm>
            <a:custGeom>
              <a:avLst/>
              <a:gdLst/>
              <a:ahLst/>
              <a:cxnLst/>
              <a:rect r="r" b="b" t="t" l="l"/>
              <a:pathLst>
                <a:path h="5504180" w="432943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51729" t="0" r="-51729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-709034">
            <a:off x="14399578" y="-2199651"/>
            <a:ext cx="5843512" cy="5880861"/>
          </a:xfrm>
          <a:custGeom>
            <a:avLst/>
            <a:gdLst/>
            <a:ahLst/>
            <a:cxnLst/>
            <a:rect r="r" b="b" t="t" l="l"/>
            <a:pathLst>
              <a:path h="5880861" w="5843512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2867302">
            <a:off x="15646628" y="-480742"/>
            <a:ext cx="1559665" cy="2712462"/>
          </a:xfrm>
          <a:custGeom>
            <a:avLst/>
            <a:gdLst/>
            <a:ahLst/>
            <a:cxnLst/>
            <a:rect r="r" b="b" t="t" l="l"/>
            <a:pathLst>
              <a:path h="2712462" w="1559665">
                <a:moveTo>
                  <a:pt x="1559666" y="0"/>
                </a:moveTo>
                <a:lnTo>
                  <a:pt x="0" y="0"/>
                </a:lnTo>
                <a:lnTo>
                  <a:pt x="0" y="2712462"/>
                </a:lnTo>
                <a:lnTo>
                  <a:pt x="1559666" y="2712462"/>
                </a:lnTo>
                <a:lnTo>
                  <a:pt x="1559666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339161">
            <a:off x="-2921756" y="-2940431"/>
            <a:ext cx="5843512" cy="5880861"/>
          </a:xfrm>
          <a:custGeom>
            <a:avLst/>
            <a:gdLst/>
            <a:ahLst/>
            <a:cxnLst/>
            <a:rect r="r" b="b" t="t" l="l"/>
            <a:pathLst>
              <a:path h="5880861" w="5843512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95661" y="329621"/>
            <a:ext cx="1693979" cy="1472137"/>
          </a:xfrm>
          <a:custGeom>
            <a:avLst/>
            <a:gdLst/>
            <a:ahLst/>
            <a:cxnLst/>
            <a:rect r="r" b="b" t="t" l="l"/>
            <a:pathLst>
              <a:path h="1472137" w="1693979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0090965">
            <a:off x="-1783347" y="8087572"/>
            <a:ext cx="4370918" cy="4398856"/>
          </a:xfrm>
          <a:custGeom>
            <a:avLst/>
            <a:gdLst/>
            <a:ahLst/>
            <a:cxnLst/>
            <a:rect r="r" b="b" t="t" l="l"/>
            <a:pathLst>
              <a:path h="4398856" w="4370918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-7932697">
            <a:off x="467093" y="8687001"/>
            <a:ext cx="1123215" cy="1953417"/>
          </a:xfrm>
          <a:custGeom>
            <a:avLst/>
            <a:gdLst/>
            <a:ahLst/>
            <a:cxnLst/>
            <a:rect r="r" b="b" t="t" l="l"/>
            <a:pathLst>
              <a:path h="1953417" w="1123215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60838">
            <a:off x="14891406" y="6807481"/>
            <a:ext cx="6392809" cy="6433669"/>
          </a:xfrm>
          <a:custGeom>
            <a:avLst/>
            <a:gdLst/>
            <a:ahLst/>
            <a:cxnLst/>
            <a:rect r="r" b="b" t="t" l="l"/>
            <a:pathLst>
              <a:path h="6433669" w="639280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0800000">
            <a:off x="16778762" y="8809319"/>
            <a:ext cx="1509238" cy="1311590"/>
          </a:xfrm>
          <a:custGeom>
            <a:avLst/>
            <a:gdLst/>
            <a:ahLst/>
            <a:cxnLst/>
            <a:rect r="r" b="b" t="t" l="l"/>
            <a:pathLst>
              <a:path h="1311590" w="1509238">
                <a:moveTo>
                  <a:pt x="0" y="0"/>
                </a:moveTo>
                <a:lnTo>
                  <a:pt x="1509238" y="0"/>
                </a:lnTo>
                <a:lnTo>
                  <a:pt x="1509238" y="1311590"/>
                </a:lnTo>
                <a:lnTo>
                  <a:pt x="0" y="13115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2344910" y="7997357"/>
            <a:ext cx="1973297" cy="835652"/>
            <a:chOff x="0" y="0"/>
            <a:chExt cx="5236375" cy="221750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236375" cy="2217502"/>
            </a:xfrm>
            <a:custGeom>
              <a:avLst/>
              <a:gdLst/>
              <a:ahLst/>
              <a:cxnLst/>
              <a:rect r="r" b="b" t="t" l="l"/>
              <a:pathLst>
                <a:path h="2217502" w="5236375">
                  <a:moveTo>
                    <a:pt x="5111915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111915" y="0"/>
                  </a:lnTo>
                  <a:cubicBezTo>
                    <a:pt x="5180495" y="0"/>
                    <a:pt x="5236375" y="55880"/>
                    <a:pt x="5236375" y="124460"/>
                  </a:cubicBezTo>
                  <a:lnTo>
                    <a:pt x="5236375" y="2093042"/>
                  </a:lnTo>
                  <a:cubicBezTo>
                    <a:pt x="5236375" y="2161622"/>
                    <a:pt x="5180495" y="2217502"/>
                    <a:pt x="5111915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name="AutoShape 15" id="15"/>
          <p:cNvSpPr/>
          <p:nvPr/>
        </p:nvSpPr>
        <p:spPr>
          <a:xfrm>
            <a:off x="4725271" y="8391371"/>
            <a:ext cx="1094581" cy="0"/>
          </a:xfrm>
          <a:prstGeom prst="line">
            <a:avLst/>
          </a:prstGeom>
          <a:ln cap="flat" w="47625">
            <a:solidFill>
              <a:srgbClr val="A5E8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16" id="16"/>
          <p:cNvSpPr/>
          <p:nvPr/>
        </p:nvSpPr>
        <p:spPr>
          <a:xfrm flipH="false" flipV="false" rot="0">
            <a:off x="6328410" y="6918656"/>
            <a:ext cx="2993054" cy="2993054"/>
          </a:xfrm>
          <a:custGeom>
            <a:avLst/>
            <a:gdLst/>
            <a:ahLst/>
            <a:cxnLst/>
            <a:rect r="r" b="b" t="t" l="l"/>
            <a:pathLst>
              <a:path h="2993054" w="2993054">
                <a:moveTo>
                  <a:pt x="0" y="0"/>
                </a:moveTo>
                <a:lnTo>
                  <a:pt x="2993054" y="0"/>
                </a:lnTo>
                <a:lnTo>
                  <a:pt x="2993054" y="2993055"/>
                </a:lnTo>
                <a:lnTo>
                  <a:pt x="0" y="299305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11"/>
          <a:srcRect l="0" t="152" r="0" b="152"/>
          <a:stretch>
            <a:fillRect/>
          </a:stretch>
        </p:blipFill>
        <p:spPr>
          <a:xfrm flipH="false" flipV="false" rot="0">
            <a:off x="1542003" y="2364298"/>
            <a:ext cx="8394642" cy="4407187"/>
          </a:xfrm>
          <a:prstGeom prst="rect">
            <a:avLst/>
          </a:prstGeom>
        </p:spPr>
      </p:pic>
      <p:sp>
        <p:nvSpPr>
          <p:cNvPr name="TextBox 18" id="18"/>
          <p:cNvSpPr txBox="true"/>
          <p:nvPr/>
        </p:nvSpPr>
        <p:spPr>
          <a:xfrm rot="0">
            <a:off x="3137390" y="-89479"/>
            <a:ext cx="5364925" cy="2107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589"/>
              </a:lnSpc>
              <a:spcBef>
                <a:spcPct val="0"/>
              </a:spcBef>
            </a:pPr>
            <a:r>
              <a:rPr lang="en-US" sz="11135" u="sng">
                <a:solidFill>
                  <a:srgbClr val="37C9EF"/>
                </a:solidFill>
                <a:latin typeface="Times New Roman Bold Italics"/>
              </a:rPr>
              <a:t>Chapitre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723362" y="2777660"/>
            <a:ext cx="8031925" cy="3512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70"/>
              </a:lnSpc>
              <a:spcBef>
                <a:spcPct val="0"/>
              </a:spcBef>
            </a:pPr>
            <a:r>
              <a:rPr lang="en-US" sz="6478">
                <a:solidFill>
                  <a:srgbClr val="F4AF48"/>
                </a:solidFill>
                <a:latin typeface="Times New Roman Bold"/>
              </a:rPr>
              <a:t>Exemples de quelques matériaux utilisés dans la vie quotidienne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344910" y="8194223"/>
            <a:ext cx="1973297" cy="394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>
                <a:solidFill>
                  <a:srgbClr val="003D25"/>
                </a:solidFill>
                <a:latin typeface="Open Sans Bold"/>
              </a:rPr>
              <a:t>PROF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709034">
            <a:off x="15939368" y="-1775030"/>
            <a:ext cx="4101281" cy="4127494"/>
          </a:xfrm>
          <a:custGeom>
            <a:avLst/>
            <a:gdLst/>
            <a:ahLst/>
            <a:cxnLst/>
            <a:rect r="r" b="b" t="t" l="l"/>
            <a:pathLst>
              <a:path h="4127494" w="4101281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2867302">
            <a:off x="16506070" y="-261716"/>
            <a:ext cx="1362984" cy="2370408"/>
          </a:xfrm>
          <a:custGeom>
            <a:avLst/>
            <a:gdLst/>
            <a:ahLst/>
            <a:cxnLst/>
            <a:rect r="r" b="b" t="t" l="l"/>
            <a:pathLst>
              <a:path h="2370408" w="1362984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60838">
            <a:off x="16206000" y="8105968"/>
            <a:ext cx="4164000" cy="4190615"/>
          </a:xfrm>
          <a:custGeom>
            <a:avLst/>
            <a:gdLst/>
            <a:ahLst/>
            <a:cxnLst/>
            <a:rect r="r" b="b" t="t" l="l"/>
            <a:pathLst>
              <a:path h="4190615" w="4164000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6319057" y="8500319"/>
            <a:ext cx="1687000" cy="1466073"/>
          </a:xfrm>
          <a:custGeom>
            <a:avLst/>
            <a:gdLst/>
            <a:ahLst/>
            <a:cxnLst/>
            <a:rect r="r" b="b" t="t" l="l"/>
            <a:pathLst>
              <a:path h="1466073" w="1687000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0090965">
            <a:off x="-1919941" y="7309743"/>
            <a:ext cx="5070042" cy="5102447"/>
          </a:xfrm>
          <a:custGeom>
            <a:avLst/>
            <a:gdLst/>
            <a:ahLst/>
            <a:cxnLst/>
            <a:rect r="r" b="b" t="t" l="l"/>
            <a:pathLst>
              <a:path h="5102447" w="5070042">
                <a:moveTo>
                  <a:pt x="0" y="0"/>
                </a:moveTo>
                <a:lnTo>
                  <a:pt x="5070042" y="0"/>
                </a:lnTo>
                <a:lnTo>
                  <a:pt x="5070042" y="5102447"/>
                </a:lnTo>
                <a:lnTo>
                  <a:pt x="0" y="51024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7932697">
            <a:off x="-62110" y="8262503"/>
            <a:ext cx="1309051" cy="2276611"/>
          </a:xfrm>
          <a:custGeom>
            <a:avLst/>
            <a:gdLst/>
            <a:ahLst/>
            <a:cxnLst/>
            <a:rect r="r" b="b" t="t" l="l"/>
            <a:pathLst>
              <a:path h="2276611" w="1309051">
                <a:moveTo>
                  <a:pt x="1309052" y="0"/>
                </a:moveTo>
                <a:lnTo>
                  <a:pt x="0" y="0"/>
                </a:lnTo>
                <a:lnTo>
                  <a:pt x="0" y="2276611"/>
                </a:lnTo>
                <a:lnTo>
                  <a:pt x="1309052" y="2276611"/>
                </a:lnTo>
                <a:lnTo>
                  <a:pt x="130905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339161">
            <a:off x="-3048968" y="-3099562"/>
            <a:ext cx="6392809" cy="6433669"/>
          </a:xfrm>
          <a:custGeom>
            <a:avLst/>
            <a:gdLst/>
            <a:ahLst/>
            <a:cxnLst/>
            <a:rect r="r" b="b" t="t" l="l"/>
            <a:pathLst>
              <a:path h="6433669" w="639280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80290" y="477879"/>
            <a:ext cx="1595193" cy="1386288"/>
          </a:xfrm>
          <a:custGeom>
            <a:avLst/>
            <a:gdLst/>
            <a:ahLst/>
            <a:cxnLst/>
            <a:rect r="r" b="b" t="t" l="l"/>
            <a:pathLst>
              <a:path h="1386288" w="1595193">
                <a:moveTo>
                  <a:pt x="0" y="0"/>
                </a:moveTo>
                <a:lnTo>
                  <a:pt x="1595193" y="0"/>
                </a:lnTo>
                <a:lnTo>
                  <a:pt x="1595193" y="1386288"/>
                </a:lnTo>
                <a:lnTo>
                  <a:pt x="0" y="13862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829212" y="1896725"/>
            <a:ext cx="1826468" cy="3326751"/>
          </a:xfrm>
          <a:custGeom>
            <a:avLst/>
            <a:gdLst/>
            <a:ahLst/>
            <a:cxnLst/>
            <a:rect r="r" b="b" t="t" l="l"/>
            <a:pathLst>
              <a:path h="3326751" w="1826468">
                <a:moveTo>
                  <a:pt x="0" y="0"/>
                </a:moveTo>
                <a:lnTo>
                  <a:pt x="1826468" y="0"/>
                </a:lnTo>
                <a:lnTo>
                  <a:pt x="1826468" y="3326751"/>
                </a:lnTo>
                <a:lnTo>
                  <a:pt x="0" y="332675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682" t="0" r="-1682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5608180" y="2050716"/>
            <a:ext cx="3166110" cy="3166110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9"/>
              <a:stretch>
                <a:fillRect l="-26343" t="0" r="-26343" b="0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636688" y="1193465"/>
            <a:ext cx="14987075" cy="80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5000" u="sng">
                <a:solidFill>
                  <a:srgbClr val="B6F61A"/>
                </a:solidFill>
                <a:latin typeface="Times New Roman Bold Italics"/>
              </a:rPr>
              <a:t>1 - Activités d’observation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9726790" y="2050716"/>
            <a:ext cx="3166110" cy="3166110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l="0" t="-6223" r="0" b="-6223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3845400" y="1945005"/>
            <a:ext cx="3166110" cy="3166110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</p:grpSp>
      <p:graphicFrame>
        <p:nvGraphicFramePr>
          <p:cNvPr name="Table 18" id="18"/>
          <p:cNvGraphicFramePr>
            <a:graphicFrameLocks noGrp="true"/>
          </p:cNvGraphicFramePr>
          <p:nvPr/>
        </p:nvGraphicFramePr>
        <p:xfrm>
          <a:off x="1875279" y="5749290"/>
          <a:ext cx="16004239" cy="3651519"/>
        </p:xfrm>
        <a:graphic>
          <a:graphicData uri="http://schemas.openxmlformats.org/drawingml/2006/table">
            <a:tbl>
              <a:tblPr/>
              <a:tblGrid>
                <a:gridCol w="3728440"/>
                <a:gridCol w="3059564"/>
                <a:gridCol w="3214841"/>
                <a:gridCol w="2734547"/>
                <a:gridCol w="3266847"/>
              </a:tblGrid>
              <a:tr h="128831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</a:tr>
              <a:tr h="236320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6A6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</a:tr>
            </a:tbl>
          </a:graphicData>
        </a:graphic>
      </p:graphicFrame>
      <p:sp>
        <p:nvSpPr>
          <p:cNvPr name="Freeform 19" id="19"/>
          <p:cNvSpPr/>
          <p:nvPr/>
        </p:nvSpPr>
        <p:spPr>
          <a:xfrm flipH="false" flipV="false" rot="0">
            <a:off x="5717358" y="7499200"/>
            <a:ext cx="372487" cy="262137"/>
          </a:xfrm>
          <a:custGeom>
            <a:avLst/>
            <a:gdLst/>
            <a:ahLst/>
            <a:cxnLst/>
            <a:rect r="r" b="b" t="t" l="l"/>
            <a:pathLst>
              <a:path h="262137" w="372487">
                <a:moveTo>
                  <a:pt x="0" y="0"/>
                </a:moveTo>
                <a:lnTo>
                  <a:pt x="372488" y="0"/>
                </a:lnTo>
                <a:lnTo>
                  <a:pt x="372488" y="262137"/>
                </a:lnTo>
                <a:lnTo>
                  <a:pt x="0" y="26213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2175483" y="185438"/>
            <a:ext cx="14987075" cy="1010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04"/>
              </a:lnSpc>
            </a:pPr>
            <a:r>
              <a:rPr lang="en-US" sz="6300" u="sng">
                <a:solidFill>
                  <a:srgbClr val="F4AF48"/>
                </a:solidFill>
                <a:latin typeface="Times New Roman Bold Italics"/>
              </a:rPr>
              <a:t>I - Distinction entre objet et matériau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782766" y="5987415"/>
            <a:ext cx="2292155" cy="80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5000">
                <a:solidFill>
                  <a:srgbClr val="54433F"/>
                </a:solidFill>
                <a:latin typeface="Times New Roman Bold Italics"/>
              </a:rPr>
              <a:t>objets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045158" y="5987415"/>
            <a:ext cx="2292155" cy="80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5000">
                <a:solidFill>
                  <a:srgbClr val="004AAD"/>
                </a:solidFill>
                <a:latin typeface="Times New Roman Bold Italics"/>
              </a:rPr>
              <a:t>chaise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970938" y="5987415"/>
            <a:ext cx="2292155" cy="80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5000">
                <a:solidFill>
                  <a:srgbClr val="004AAD"/>
                </a:solidFill>
                <a:latin typeface="Times New Roman Bold Italics"/>
              </a:rPr>
              <a:t>fenêtre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011465" y="5987415"/>
            <a:ext cx="2292155" cy="80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5000">
                <a:solidFill>
                  <a:srgbClr val="004AAD"/>
                </a:solidFill>
                <a:latin typeface="Times New Roman Bold Italics"/>
              </a:rPr>
              <a:t>bouteille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436969" y="5806439"/>
            <a:ext cx="3602794" cy="1295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5000">
                <a:solidFill>
                  <a:srgbClr val="004AAD"/>
                </a:solidFill>
                <a:latin typeface="Times New Roman Bold Italics"/>
              </a:rPr>
              <a:t>fils de connexion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564298" y="7379703"/>
            <a:ext cx="4315997" cy="1495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5000">
                <a:solidFill>
                  <a:srgbClr val="54433F"/>
                </a:solidFill>
                <a:latin typeface="Times New Roman Bold Italics"/>
              </a:rPr>
              <a:t>Matériaux constituants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232721" y="7204711"/>
            <a:ext cx="1911154" cy="716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500">
                <a:solidFill>
                  <a:srgbClr val="000001"/>
                </a:solidFill>
                <a:latin typeface="Times New Roman Bold Italics"/>
              </a:rPr>
              <a:t>bois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956496" y="7829551"/>
            <a:ext cx="2292155" cy="716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500">
                <a:solidFill>
                  <a:srgbClr val="000001"/>
                </a:solidFill>
                <a:latin typeface="Times New Roman Bold"/>
              </a:rPr>
              <a:t>fer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6089846" y="8370571"/>
            <a:ext cx="2535994" cy="716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500">
                <a:solidFill>
                  <a:srgbClr val="000001"/>
                </a:solidFill>
                <a:latin typeface="Times New Roman Bold Italics"/>
              </a:rPr>
              <a:t>plastique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8884920" y="7105651"/>
            <a:ext cx="2292155" cy="716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500">
                <a:solidFill>
                  <a:srgbClr val="000001"/>
                </a:solidFill>
                <a:latin typeface="Times New Roman Bold Italics"/>
              </a:rPr>
              <a:t>verre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8978265" y="7827646"/>
            <a:ext cx="2856035" cy="716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500">
                <a:solidFill>
                  <a:srgbClr val="000000"/>
                </a:solidFill>
                <a:latin typeface="Times New Roman Bold"/>
              </a:rPr>
              <a:t>Aluminium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8382000" y="8549642"/>
            <a:ext cx="3496115" cy="716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500">
                <a:solidFill>
                  <a:srgbClr val="000001"/>
                </a:solidFill>
                <a:latin typeface="Times New Roman Bold"/>
              </a:rPr>
              <a:t>bois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2144815" y="7324331"/>
            <a:ext cx="2292155" cy="716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500">
                <a:solidFill>
                  <a:srgbClr val="000000"/>
                </a:solidFill>
                <a:latin typeface="Times New Roman Bold Italics"/>
              </a:rPr>
              <a:t>verre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2144815" y="8259687"/>
            <a:ext cx="2673154" cy="716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500">
                <a:solidFill>
                  <a:srgbClr val="000000"/>
                </a:solidFill>
                <a:latin typeface="Times New Roman Bold Italics"/>
              </a:rPr>
              <a:t>plastique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5108995" y="8370571"/>
            <a:ext cx="2673154" cy="716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500">
                <a:solidFill>
                  <a:srgbClr val="000000"/>
                </a:solidFill>
                <a:latin typeface="Times New Roman Bold Italics"/>
              </a:rPr>
              <a:t>plastique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4760819" y="7227570"/>
            <a:ext cx="2673154" cy="716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500">
                <a:solidFill>
                  <a:srgbClr val="000000"/>
                </a:solidFill>
                <a:latin typeface="Times New Roman Bold Italics"/>
              </a:rPr>
              <a:t>cuivre</a:t>
            </a:r>
          </a:p>
        </p:txBody>
      </p:sp>
      <p:sp>
        <p:nvSpPr>
          <p:cNvPr name="Freeform 37" id="37"/>
          <p:cNvSpPr/>
          <p:nvPr/>
        </p:nvSpPr>
        <p:spPr>
          <a:xfrm flipH="false" flipV="false" rot="0">
            <a:off x="5717358" y="8074903"/>
            <a:ext cx="372487" cy="262137"/>
          </a:xfrm>
          <a:custGeom>
            <a:avLst/>
            <a:gdLst/>
            <a:ahLst/>
            <a:cxnLst/>
            <a:rect r="r" b="b" t="t" l="l"/>
            <a:pathLst>
              <a:path h="262137" w="372487">
                <a:moveTo>
                  <a:pt x="0" y="0"/>
                </a:moveTo>
                <a:lnTo>
                  <a:pt x="372488" y="0"/>
                </a:lnTo>
                <a:lnTo>
                  <a:pt x="372488" y="262137"/>
                </a:lnTo>
                <a:lnTo>
                  <a:pt x="0" y="26213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5770252" y="8650607"/>
            <a:ext cx="372487" cy="262137"/>
          </a:xfrm>
          <a:custGeom>
            <a:avLst/>
            <a:gdLst/>
            <a:ahLst/>
            <a:cxnLst/>
            <a:rect r="r" b="b" t="t" l="l"/>
            <a:pathLst>
              <a:path h="262137" w="372487">
                <a:moveTo>
                  <a:pt x="0" y="0"/>
                </a:moveTo>
                <a:lnTo>
                  <a:pt x="372487" y="0"/>
                </a:lnTo>
                <a:lnTo>
                  <a:pt x="372487" y="262137"/>
                </a:lnTo>
                <a:lnTo>
                  <a:pt x="0" y="26213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8784695" y="7342624"/>
            <a:ext cx="372487" cy="262137"/>
          </a:xfrm>
          <a:custGeom>
            <a:avLst/>
            <a:gdLst/>
            <a:ahLst/>
            <a:cxnLst/>
            <a:rect r="r" b="b" t="t" l="l"/>
            <a:pathLst>
              <a:path h="262137" w="372487">
                <a:moveTo>
                  <a:pt x="0" y="0"/>
                </a:moveTo>
                <a:lnTo>
                  <a:pt x="372487" y="0"/>
                </a:lnTo>
                <a:lnTo>
                  <a:pt x="372487" y="262137"/>
                </a:lnTo>
                <a:lnTo>
                  <a:pt x="0" y="26213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8757738" y="8020160"/>
            <a:ext cx="372487" cy="262137"/>
          </a:xfrm>
          <a:custGeom>
            <a:avLst/>
            <a:gdLst/>
            <a:ahLst/>
            <a:cxnLst/>
            <a:rect r="r" b="b" t="t" l="l"/>
            <a:pathLst>
              <a:path h="262137" w="372487">
                <a:moveTo>
                  <a:pt x="0" y="0"/>
                </a:moveTo>
                <a:lnTo>
                  <a:pt x="372488" y="0"/>
                </a:lnTo>
                <a:lnTo>
                  <a:pt x="372488" y="262136"/>
                </a:lnTo>
                <a:lnTo>
                  <a:pt x="0" y="2621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8835390" y="8747762"/>
            <a:ext cx="372487" cy="262137"/>
          </a:xfrm>
          <a:custGeom>
            <a:avLst/>
            <a:gdLst/>
            <a:ahLst/>
            <a:cxnLst/>
            <a:rect r="r" b="b" t="t" l="l"/>
            <a:pathLst>
              <a:path h="262137" w="372487">
                <a:moveTo>
                  <a:pt x="0" y="0"/>
                </a:moveTo>
                <a:lnTo>
                  <a:pt x="372487" y="0"/>
                </a:lnTo>
                <a:lnTo>
                  <a:pt x="372487" y="262136"/>
                </a:lnTo>
                <a:lnTo>
                  <a:pt x="0" y="2621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12144815" y="7559794"/>
            <a:ext cx="372487" cy="262137"/>
          </a:xfrm>
          <a:custGeom>
            <a:avLst/>
            <a:gdLst/>
            <a:ahLst/>
            <a:cxnLst/>
            <a:rect r="r" b="b" t="t" l="l"/>
            <a:pathLst>
              <a:path h="262137" w="372487">
                <a:moveTo>
                  <a:pt x="0" y="0"/>
                </a:moveTo>
                <a:lnTo>
                  <a:pt x="372487" y="0"/>
                </a:lnTo>
                <a:lnTo>
                  <a:pt x="372487" y="262137"/>
                </a:lnTo>
                <a:lnTo>
                  <a:pt x="0" y="26213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12144815" y="8485625"/>
            <a:ext cx="372487" cy="262137"/>
          </a:xfrm>
          <a:custGeom>
            <a:avLst/>
            <a:gdLst/>
            <a:ahLst/>
            <a:cxnLst/>
            <a:rect r="r" b="b" t="t" l="l"/>
            <a:pathLst>
              <a:path h="262137" w="372487">
                <a:moveTo>
                  <a:pt x="0" y="0"/>
                </a:moveTo>
                <a:lnTo>
                  <a:pt x="372487" y="0"/>
                </a:lnTo>
                <a:lnTo>
                  <a:pt x="372487" y="262137"/>
                </a:lnTo>
                <a:lnTo>
                  <a:pt x="0" y="26213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14922751" y="7482841"/>
            <a:ext cx="372487" cy="262137"/>
          </a:xfrm>
          <a:custGeom>
            <a:avLst/>
            <a:gdLst/>
            <a:ahLst/>
            <a:cxnLst/>
            <a:rect r="r" b="b" t="t" l="l"/>
            <a:pathLst>
              <a:path h="262137" w="372487">
                <a:moveTo>
                  <a:pt x="0" y="0"/>
                </a:moveTo>
                <a:lnTo>
                  <a:pt x="372487" y="0"/>
                </a:lnTo>
                <a:lnTo>
                  <a:pt x="372487" y="262137"/>
                </a:lnTo>
                <a:lnTo>
                  <a:pt x="0" y="26213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14922751" y="8612991"/>
            <a:ext cx="372487" cy="262137"/>
          </a:xfrm>
          <a:custGeom>
            <a:avLst/>
            <a:gdLst/>
            <a:ahLst/>
            <a:cxnLst/>
            <a:rect r="r" b="b" t="t" l="l"/>
            <a:pathLst>
              <a:path h="262137" w="372487">
                <a:moveTo>
                  <a:pt x="0" y="0"/>
                </a:moveTo>
                <a:lnTo>
                  <a:pt x="372487" y="0"/>
                </a:lnTo>
                <a:lnTo>
                  <a:pt x="372487" y="262137"/>
                </a:lnTo>
                <a:lnTo>
                  <a:pt x="0" y="26213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0090965">
            <a:off x="-1783347" y="8087572"/>
            <a:ext cx="4370918" cy="4398856"/>
          </a:xfrm>
          <a:custGeom>
            <a:avLst/>
            <a:gdLst/>
            <a:ahLst/>
            <a:cxnLst/>
            <a:rect r="r" b="b" t="t" l="l"/>
            <a:pathLst>
              <a:path h="4398856" w="4370918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7932697">
            <a:off x="467093" y="8687001"/>
            <a:ext cx="1123215" cy="1953417"/>
          </a:xfrm>
          <a:custGeom>
            <a:avLst/>
            <a:gdLst/>
            <a:ahLst/>
            <a:cxnLst/>
            <a:rect r="r" b="b" t="t" l="l"/>
            <a:pathLst>
              <a:path h="1953417" w="1123215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60838">
            <a:off x="16206000" y="8105968"/>
            <a:ext cx="4164000" cy="4190615"/>
          </a:xfrm>
          <a:custGeom>
            <a:avLst/>
            <a:gdLst/>
            <a:ahLst/>
            <a:cxnLst/>
            <a:rect r="r" b="b" t="t" l="l"/>
            <a:pathLst>
              <a:path h="4190615" w="4164000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6319057" y="8500319"/>
            <a:ext cx="1687000" cy="1466073"/>
          </a:xfrm>
          <a:custGeom>
            <a:avLst/>
            <a:gdLst/>
            <a:ahLst/>
            <a:cxnLst/>
            <a:rect r="r" b="b" t="t" l="l"/>
            <a:pathLst>
              <a:path h="1466073" w="1687000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709034">
            <a:off x="14868560" y="-2239030"/>
            <a:ext cx="5414219" cy="5448824"/>
          </a:xfrm>
          <a:custGeom>
            <a:avLst/>
            <a:gdLst/>
            <a:ahLst/>
            <a:cxnLst/>
            <a:rect r="r" b="b" t="t" l="l"/>
            <a:pathLst>
              <a:path h="5448824" w="5414219">
                <a:moveTo>
                  <a:pt x="0" y="0"/>
                </a:moveTo>
                <a:lnTo>
                  <a:pt x="5414219" y="0"/>
                </a:lnTo>
                <a:lnTo>
                  <a:pt x="5414219" y="5448824"/>
                </a:lnTo>
                <a:lnTo>
                  <a:pt x="0" y="54488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2867302">
            <a:off x="16034284" y="-647482"/>
            <a:ext cx="1432355" cy="2491052"/>
          </a:xfrm>
          <a:custGeom>
            <a:avLst/>
            <a:gdLst/>
            <a:ahLst/>
            <a:cxnLst/>
            <a:rect r="r" b="b" t="t" l="l"/>
            <a:pathLst>
              <a:path h="2491052" w="1432355">
                <a:moveTo>
                  <a:pt x="1432354" y="0"/>
                </a:moveTo>
                <a:lnTo>
                  <a:pt x="0" y="0"/>
                </a:lnTo>
                <a:lnTo>
                  <a:pt x="0" y="2491051"/>
                </a:lnTo>
                <a:lnTo>
                  <a:pt x="1432354" y="2491051"/>
                </a:lnTo>
                <a:lnTo>
                  <a:pt x="14323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339161">
            <a:off x="-3048968" y="-3099562"/>
            <a:ext cx="6392809" cy="6433669"/>
          </a:xfrm>
          <a:custGeom>
            <a:avLst/>
            <a:gdLst/>
            <a:ahLst/>
            <a:cxnLst/>
            <a:rect r="r" b="b" t="t" l="l"/>
            <a:pathLst>
              <a:path h="6433669" w="639280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80290" y="477879"/>
            <a:ext cx="1711596" cy="1487447"/>
          </a:xfrm>
          <a:custGeom>
            <a:avLst/>
            <a:gdLst/>
            <a:ahLst/>
            <a:cxnLst/>
            <a:rect r="r" b="b" t="t" l="l"/>
            <a:pathLst>
              <a:path h="1487447" w="1711596">
                <a:moveTo>
                  <a:pt x="0" y="0"/>
                </a:moveTo>
                <a:lnTo>
                  <a:pt x="1711596" y="0"/>
                </a:lnTo>
                <a:lnTo>
                  <a:pt x="1711596" y="1487447"/>
                </a:lnTo>
                <a:lnTo>
                  <a:pt x="0" y="14874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94582" y="2858509"/>
            <a:ext cx="641505" cy="403565"/>
          </a:xfrm>
          <a:custGeom>
            <a:avLst/>
            <a:gdLst/>
            <a:ahLst/>
            <a:cxnLst/>
            <a:rect r="r" b="b" t="t" l="l"/>
            <a:pathLst>
              <a:path h="403565" w="641505">
                <a:moveTo>
                  <a:pt x="0" y="0"/>
                </a:moveTo>
                <a:lnTo>
                  <a:pt x="641506" y="0"/>
                </a:lnTo>
                <a:lnTo>
                  <a:pt x="641506" y="403565"/>
                </a:lnTo>
                <a:lnTo>
                  <a:pt x="0" y="4035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07947" y="4182905"/>
            <a:ext cx="641505" cy="403565"/>
          </a:xfrm>
          <a:custGeom>
            <a:avLst/>
            <a:gdLst/>
            <a:ahLst/>
            <a:cxnLst/>
            <a:rect r="r" b="b" t="t" l="l"/>
            <a:pathLst>
              <a:path h="403565" w="641505">
                <a:moveTo>
                  <a:pt x="0" y="0"/>
                </a:moveTo>
                <a:lnTo>
                  <a:pt x="641506" y="0"/>
                </a:lnTo>
                <a:lnTo>
                  <a:pt x="641506" y="403565"/>
                </a:lnTo>
                <a:lnTo>
                  <a:pt x="0" y="4035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07947" y="4866579"/>
            <a:ext cx="641505" cy="403565"/>
          </a:xfrm>
          <a:custGeom>
            <a:avLst/>
            <a:gdLst/>
            <a:ahLst/>
            <a:cxnLst/>
            <a:rect r="r" b="b" t="t" l="l"/>
            <a:pathLst>
              <a:path h="403565" w="641505">
                <a:moveTo>
                  <a:pt x="0" y="0"/>
                </a:moveTo>
                <a:lnTo>
                  <a:pt x="641506" y="0"/>
                </a:lnTo>
                <a:lnTo>
                  <a:pt x="641506" y="403565"/>
                </a:lnTo>
                <a:lnTo>
                  <a:pt x="0" y="4035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07947" y="6154908"/>
            <a:ext cx="641505" cy="403565"/>
          </a:xfrm>
          <a:custGeom>
            <a:avLst/>
            <a:gdLst/>
            <a:ahLst/>
            <a:cxnLst/>
            <a:rect r="r" b="b" t="t" l="l"/>
            <a:pathLst>
              <a:path h="403565" w="641505">
                <a:moveTo>
                  <a:pt x="0" y="0"/>
                </a:moveTo>
                <a:lnTo>
                  <a:pt x="641506" y="0"/>
                </a:lnTo>
                <a:lnTo>
                  <a:pt x="641506" y="403565"/>
                </a:lnTo>
                <a:lnTo>
                  <a:pt x="0" y="4035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707947" y="6766620"/>
            <a:ext cx="641505" cy="403565"/>
          </a:xfrm>
          <a:custGeom>
            <a:avLst/>
            <a:gdLst/>
            <a:ahLst/>
            <a:cxnLst/>
            <a:rect r="r" b="b" t="t" l="l"/>
            <a:pathLst>
              <a:path h="403565" w="641505">
                <a:moveTo>
                  <a:pt x="0" y="0"/>
                </a:moveTo>
                <a:lnTo>
                  <a:pt x="641506" y="0"/>
                </a:lnTo>
                <a:lnTo>
                  <a:pt x="641506" y="403565"/>
                </a:lnTo>
                <a:lnTo>
                  <a:pt x="0" y="4035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161961" y="598043"/>
            <a:ext cx="5663141" cy="1719536"/>
          </a:xfrm>
          <a:custGeom>
            <a:avLst/>
            <a:gdLst/>
            <a:ahLst/>
            <a:cxnLst/>
            <a:rect r="r" b="b" t="t" l="l"/>
            <a:pathLst>
              <a:path h="1719536" w="5663141">
                <a:moveTo>
                  <a:pt x="0" y="0"/>
                </a:moveTo>
                <a:lnTo>
                  <a:pt x="5663141" y="0"/>
                </a:lnTo>
                <a:lnTo>
                  <a:pt x="5663141" y="1719536"/>
                </a:lnTo>
                <a:lnTo>
                  <a:pt x="0" y="171953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6889650" y="762000"/>
            <a:ext cx="6894514" cy="1327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004AAD"/>
                </a:solidFill>
                <a:latin typeface="Times New Roman Bold"/>
              </a:rPr>
              <a:t>Conclusion</a:t>
            </a:r>
            <a:r>
              <a:rPr lang="en-US" sz="6999">
                <a:solidFill>
                  <a:srgbClr val="004AAD"/>
                </a:solidFill>
                <a:latin typeface="Times New Roman Bold"/>
              </a:rPr>
              <a:t>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596662" y="1936751"/>
            <a:ext cx="16557499" cy="5270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94"/>
              </a:lnSpc>
              <a:spcBef>
                <a:spcPct val="0"/>
              </a:spcBef>
            </a:pPr>
          </a:p>
          <a:p>
            <a:pPr algn="l">
              <a:lnSpc>
                <a:spcPts val="4995"/>
              </a:lnSpc>
              <a:spcBef>
                <a:spcPct val="0"/>
              </a:spcBef>
            </a:pPr>
            <a:r>
              <a:rPr lang="en-US" sz="4757">
                <a:solidFill>
                  <a:srgbClr val="FFFFFF"/>
                </a:solidFill>
                <a:latin typeface="Times New Roman Bold"/>
              </a:rPr>
              <a:t>Un objet ou  corps (bouteille, chaise, table…) est fabriqué pour une fonction précise. </a:t>
            </a:r>
          </a:p>
          <a:p>
            <a:pPr algn="l">
              <a:lnSpc>
                <a:spcPts val="4995"/>
              </a:lnSpc>
              <a:spcBef>
                <a:spcPct val="0"/>
              </a:spcBef>
            </a:pPr>
            <a:r>
              <a:rPr lang="en-US" sz="4757">
                <a:solidFill>
                  <a:srgbClr val="37C9EF"/>
                </a:solidFill>
                <a:latin typeface="Times New Roman Bold"/>
              </a:rPr>
              <a:t>Les objets</a:t>
            </a:r>
            <a:r>
              <a:rPr lang="en-US" sz="4757">
                <a:solidFill>
                  <a:srgbClr val="FFFFFF"/>
                </a:solidFill>
                <a:latin typeface="Times New Roman Bold"/>
              </a:rPr>
              <a:t>  sont constitués par </a:t>
            </a:r>
            <a:r>
              <a:rPr lang="en-US" sz="4757">
                <a:solidFill>
                  <a:srgbClr val="37C9EF"/>
                </a:solidFill>
                <a:latin typeface="Times New Roman Bold"/>
              </a:rPr>
              <a:t>un</a:t>
            </a:r>
            <a:r>
              <a:rPr lang="en-US" sz="4757">
                <a:solidFill>
                  <a:srgbClr val="FFFFFF"/>
                </a:solidFill>
                <a:latin typeface="Times New Roman Bold"/>
              </a:rPr>
              <a:t> ou </a:t>
            </a:r>
            <a:r>
              <a:rPr lang="en-US" sz="4757">
                <a:solidFill>
                  <a:srgbClr val="37C9EF"/>
                </a:solidFill>
                <a:latin typeface="Times New Roman Bold"/>
              </a:rPr>
              <a:t>plusieurs matériaux</a:t>
            </a:r>
            <a:r>
              <a:rPr lang="en-US" sz="4757">
                <a:solidFill>
                  <a:srgbClr val="FFFFFF"/>
                </a:solidFill>
                <a:latin typeface="Times New Roman Bold"/>
              </a:rPr>
              <a:t>.</a:t>
            </a:r>
          </a:p>
          <a:p>
            <a:pPr algn="l">
              <a:lnSpc>
                <a:spcPts val="4995"/>
              </a:lnSpc>
              <a:spcBef>
                <a:spcPct val="0"/>
              </a:spcBef>
            </a:pPr>
            <a:r>
              <a:rPr lang="en-US" sz="4757">
                <a:solidFill>
                  <a:srgbClr val="FFFFFF"/>
                </a:solidFill>
                <a:latin typeface="Times New Roman Bold"/>
              </a:rPr>
              <a:t>On appelle </a:t>
            </a:r>
            <a:r>
              <a:rPr lang="en-US" sz="4757">
                <a:solidFill>
                  <a:srgbClr val="FFBD59"/>
                </a:solidFill>
                <a:latin typeface="Times New Roman Bold"/>
              </a:rPr>
              <a:t>matériau</a:t>
            </a:r>
            <a:r>
              <a:rPr lang="en-US" sz="4757">
                <a:solidFill>
                  <a:srgbClr val="FFFFFF"/>
                </a:solidFill>
                <a:latin typeface="Times New Roman Bold"/>
              </a:rPr>
              <a:t> toute matière employée pour fabriquer des objets.</a:t>
            </a:r>
          </a:p>
          <a:p>
            <a:pPr algn="l">
              <a:lnSpc>
                <a:spcPts val="4995"/>
              </a:lnSpc>
              <a:spcBef>
                <a:spcPct val="0"/>
              </a:spcBef>
            </a:pPr>
            <a:r>
              <a:rPr lang="en-US" sz="4757">
                <a:solidFill>
                  <a:srgbClr val="FFFFFF"/>
                </a:solidFill>
                <a:latin typeface="Times New Roman Bold"/>
              </a:rPr>
              <a:t>Un même objet peut être fabriqué avec un ou plusieurs matériaux.</a:t>
            </a:r>
          </a:p>
          <a:p>
            <a:pPr algn="l">
              <a:lnSpc>
                <a:spcPts val="4995"/>
              </a:lnSpc>
              <a:spcBef>
                <a:spcPct val="0"/>
              </a:spcBef>
            </a:pPr>
            <a:r>
              <a:rPr lang="en-US" sz="4757">
                <a:solidFill>
                  <a:srgbClr val="FFFFFF"/>
                </a:solidFill>
                <a:latin typeface="Times New Roman Bold"/>
              </a:rPr>
              <a:t>Un même matériau permet de fabriquer différents objets</a:t>
            </a:r>
            <a:r>
              <a:rPr lang="en-US" sz="4757">
                <a:solidFill>
                  <a:srgbClr val="FFFFFF"/>
                </a:solidFill>
                <a:latin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949690" y="8722151"/>
            <a:ext cx="7315200" cy="1702705"/>
          </a:xfrm>
          <a:custGeom>
            <a:avLst/>
            <a:gdLst/>
            <a:ahLst/>
            <a:cxnLst/>
            <a:rect r="r" b="b" t="t" l="l"/>
            <a:pathLst>
              <a:path h="1702705" w="7315200">
                <a:moveTo>
                  <a:pt x="0" y="0"/>
                </a:moveTo>
                <a:lnTo>
                  <a:pt x="7315200" y="0"/>
                </a:lnTo>
                <a:lnTo>
                  <a:pt x="7315200" y="1702705"/>
                </a:lnTo>
                <a:lnTo>
                  <a:pt x="0" y="17027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-18741" y="354696"/>
            <a:ext cx="17033283" cy="163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11"/>
              </a:lnSpc>
            </a:pPr>
            <a:r>
              <a:rPr lang="en-US" sz="6037" u="sng">
                <a:solidFill>
                  <a:srgbClr val="B6F61A"/>
                </a:solidFill>
                <a:latin typeface="Times New Roman Bold Italics"/>
              </a:rPr>
              <a:t>2 - La classification des matériaux:</a:t>
            </a:r>
          </a:p>
          <a:p>
            <a:pPr algn="ctr">
              <a:lnSpc>
                <a:spcPts val="3018"/>
              </a:lnSpc>
            </a:pPr>
          </a:p>
          <a:p>
            <a:pPr algn="ctr">
              <a:lnSpc>
                <a:spcPts val="3683"/>
              </a:lnSpc>
            </a:pPr>
            <a:r>
              <a:rPr lang="en-US" sz="4437">
                <a:solidFill>
                  <a:srgbClr val="FFFFFF"/>
                </a:solidFill>
                <a:latin typeface="Times New Roman Bold"/>
              </a:rPr>
              <a:t>Les matériaux peuvent être classés en 3 grandes familles :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528671" y="0"/>
            <a:ext cx="3461258" cy="805652"/>
          </a:xfrm>
          <a:custGeom>
            <a:avLst/>
            <a:gdLst/>
            <a:ahLst/>
            <a:cxnLst/>
            <a:rect r="r" b="b" t="t" l="l"/>
            <a:pathLst>
              <a:path h="805652" w="3461258">
                <a:moveTo>
                  <a:pt x="0" y="0"/>
                </a:moveTo>
                <a:lnTo>
                  <a:pt x="3461258" y="0"/>
                </a:lnTo>
                <a:lnTo>
                  <a:pt x="3461258" y="805652"/>
                </a:lnTo>
                <a:lnTo>
                  <a:pt x="0" y="8056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956007" y="2587617"/>
            <a:ext cx="5151418" cy="2011948"/>
            <a:chOff x="0" y="0"/>
            <a:chExt cx="10711180" cy="418338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2655570" y="1277620"/>
              <a:ext cx="8055610" cy="1629410"/>
            </a:xfrm>
            <a:custGeom>
              <a:avLst/>
              <a:gdLst/>
              <a:ahLst/>
              <a:cxnLst/>
              <a:rect r="r" b="b" t="t" l="l"/>
              <a:pathLst>
                <a:path h="1629410" w="8055610">
                  <a:moveTo>
                    <a:pt x="8055610" y="0"/>
                  </a:moveTo>
                  <a:lnTo>
                    <a:pt x="0" y="0"/>
                  </a:lnTo>
                  <a:lnTo>
                    <a:pt x="0" y="1629410"/>
                  </a:lnTo>
                  <a:lnTo>
                    <a:pt x="8055610" y="1629410"/>
                  </a:lnTo>
                  <a:lnTo>
                    <a:pt x="7526020" y="814070"/>
                  </a:lnTo>
                  <a:close/>
                </a:path>
              </a:pathLst>
            </a:custGeom>
            <a:solidFill>
              <a:srgbClr val="37C9EF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-103308" y="-3352"/>
              <a:ext cx="4389995" cy="4190084"/>
            </a:xfrm>
            <a:custGeom>
              <a:avLst/>
              <a:gdLst/>
              <a:ahLst/>
              <a:cxnLst/>
              <a:rect r="r" b="b" t="t" l="l"/>
              <a:pathLst>
                <a:path h="4190084" w="4389995">
                  <a:moveTo>
                    <a:pt x="2194998" y="3352"/>
                  </a:moveTo>
                  <a:cubicBezTo>
                    <a:pt x="1445481" y="0"/>
                    <a:pt x="751460" y="397939"/>
                    <a:pt x="375730" y="1046487"/>
                  </a:cubicBezTo>
                  <a:cubicBezTo>
                    <a:pt x="0" y="1695035"/>
                    <a:pt x="0" y="2495049"/>
                    <a:pt x="375730" y="3143597"/>
                  </a:cubicBezTo>
                  <a:cubicBezTo>
                    <a:pt x="751460" y="3792145"/>
                    <a:pt x="1445481" y="4190084"/>
                    <a:pt x="2194998" y="4186732"/>
                  </a:cubicBezTo>
                  <a:cubicBezTo>
                    <a:pt x="2944515" y="4190084"/>
                    <a:pt x="3638536" y="3792145"/>
                    <a:pt x="4014266" y="3143597"/>
                  </a:cubicBezTo>
                  <a:cubicBezTo>
                    <a:pt x="4389996" y="2495049"/>
                    <a:pt x="4389996" y="1695035"/>
                    <a:pt x="4014266" y="1046487"/>
                  </a:cubicBezTo>
                  <a:cubicBezTo>
                    <a:pt x="3638536" y="397939"/>
                    <a:pt x="2944515" y="0"/>
                    <a:pt x="2194998" y="3352"/>
                  </a:cubicBezTo>
                  <a:close/>
                </a:path>
              </a:pathLst>
            </a:custGeom>
            <a:blipFill>
              <a:blip r:embed="rId4"/>
              <a:stretch>
                <a:fillRect l="-16369" t="0" r="-16369" b="0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7168947" y="2436911"/>
            <a:ext cx="5151418" cy="2011948"/>
            <a:chOff x="0" y="0"/>
            <a:chExt cx="10711180" cy="41833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655570" y="1277620"/>
              <a:ext cx="8055610" cy="1629410"/>
            </a:xfrm>
            <a:custGeom>
              <a:avLst/>
              <a:gdLst/>
              <a:ahLst/>
              <a:cxnLst/>
              <a:rect r="r" b="b" t="t" l="l"/>
              <a:pathLst>
                <a:path h="1629410" w="8055610">
                  <a:moveTo>
                    <a:pt x="8055610" y="0"/>
                  </a:moveTo>
                  <a:lnTo>
                    <a:pt x="0" y="0"/>
                  </a:lnTo>
                  <a:lnTo>
                    <a:pt x="0" y="1629410"/>
                  </a:lnTo>
                  <a:lnTo>
                    <a:pt x="8055610" y="1629410"/>
                  </a:lnTo>
                  <a:lnTo>
                    <a:pt x="7526020" y="814070"/>
                  </a:lnTo>
                  <a:close/>
                </a:path>
              </a:pathLst>
            </a:custGeom>
            <a:solidFill>
              <a:srgbClr val="37C9E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103308" y="-3352"/>
              <a:ext cx="4389995" cy="4190084"/>
            </a:xfrm>
            <a:custGeom>
              <a:avLst/>
              <a:gdLst/>
              <a:ahLst/>
              <a:cxnLst/>
              <a:rect r="r" b="b" t="t" l="l"/>
              <a:pathLst>
                <a:path h="4190084" w="4389995">
                  <a:moveTo>
                    <a:pt x="2194998" y="3352"/>
                  </a:moveTo>
                  <a:cubicBezTo>
                    <a:pt x="1445481" y="0"/>
                    <a:pt x="751460" y="397939"/>
                    <a:pt x="375730" y="1046487"/>
                  </a:cubicBezTo>
                  <a:cubicBezTo>
                    <a:pt x="0" y="1695035"/>
                    <a:pt x="0" y="2495049"/>
                    <a:pt x="375730" y="3143597"/>
                  </a:cubicBezTo>
                  <a:cubicBezTo>
                    <a:pt x="751460" y="3792145"/>
                    <a:pt x="1445481" y="4190084"/>
                    <a:pt x="2194998" y="4186732"/>
                  </a:cubicBezTo>
                  <a:cubicBezTo>
                    <a:pt x="2944515" y="4190084"/>
                    <a:pt x="3638536" y="3792145"/>
                    <a:pt x="4014266" y="3143597"/>
                  </a:cubicBezTo>
                  <a:cubicBezTo>
                    <a:pt x="4389996" y="2495049"/>
                    <a:pt x="4389996" y="1695035"/>
                    <a:pt x="4014266" y="1046487"/>
                  </a:cubicBezTo>
                  <a:cubicBezTo>
                    <a:pt x="3638536" y="397939"/>
                    <a:pt x="2944515" y="0"/>
                    <a:pt x="2194998" y="3352"/>
                  </a:cubicBezTo>
                  <a:close/>
                </a:path>
              </a:pathLst>
            </a:custGeom>
            <a:blipFill>
              <a:blip r:embed="rId5"/>
              <a:stretch>
                <a:fillRect l="223" t="-6222" r="223" b="-6222"/>
              </a:stretch>
            </a:blip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12846926" y="2436911"/>
            <a:ext cx="5151418" cy="2011948"/>
            <a:chOff x="0" y="0"/>
            <a:chExt cx="10711180" cy="41833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2655570" y="1277620"/>
              <a:ext cx="8055610" cy="1629410"/>
            </a:xfrm>
            <a:custGeom>
              <a:avLst/>
              <a:gdLst/>
              <a:ahLst/>
              <a:cxnLst/>
              <a:rect r="r" b="b" t="t" l="l"/>
              <a:pathLst>
                <a:path h="1629410" w="8055610">
                  <a:moveTo>
                    <a:pt x="8055610" y="0"/>
                  </a:moveTo>
                  <a:lnTo>
                    <a:pt x="0" y="0"/>
                  </a:lnTo>
                  <a:lnTo>
                    <a:pt x="0" y="1629410"/>
                  </a:lnTo>
                  <a:lnTo>
                    <a:pt x="8055610" y="1629410"/>
                  </a:lnTo>
                  <a:lnTo>
                    <a:pt x="7526020" y="814070"/>
                  </a:lnTo>
                  <a:close/>
                </a:path>
              </a:pathLst>
            </a:custGeom>
            <a:solidFill>
              <a:srgbClr val="37C9EF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-103308" y="-3352"/>
              <a:ext cx="4389995" cy="4190084"/>
            </a:xfrm>
            <a:custGeom>
              <a:avLst/>
              <a:gdLst/>
              <a:ahLst/>
              <a:cxnLst/>
              <a:rect r="r" b="b" t="t" l="l"/>
              <a:pathLst>
                <a:path h="4190084" w="4389995">
                  <a:moveTo>
                    <a:pt x="2194998" y="3352"/>
                  </a:moveTo>
                  <a:cubicBezTo>
                    <a:pt x="1445481" y="0"/>
                    <a:pt x="751460" y="397939"/>
                    <a:pt x="375730" y="1046487"/>
                  </a:cubicBezTo>
                  <a:cubicBezTo>
                    <a:pt x="0" y="1695035"/>
                    <a:pt x="0" y="2495049"/>
                    <a:pt x="375730" y="3143597"/>
                  </a:cubicBezTo>
                  <a:cubicBezTo>
                    <a:pt x="751460" y="3792145"/>
                    <a:pt x="1445481" y="4190084"/>
                    <a:pt x="2194998" y="4186732"/>
                  </a:cubicBezTo>
                  <a:cubicBezTo>
                    <a:pt x="2944515" y="4190084"/>
                    <a:pt x="3638536" y="3792145"/>
                    <a:pt x="4014266" y="3143597"/>
                  </a:cubicBezTo>
                  <a:cubicBezTo>
                    <a:pt x="4389996" y="2495049"/>
                    <a:pt x="4389996" y="1695035"/>
                    <a:pt x="4014266" y="1046487"/>
                  </a:cubicBezTo>
                  <a:cubicBezTo>
                    <a:pt x="3638536" y="397939"/>
                    <a:pt x="2944515" y="0"/>
                    <a:pt x="2194998" y="3352"/>
                  </a:cubicBezTo>
                  <a:close/>
                </a:path>
              </a:pathLst>
            </a:custGeom>
            <a:blipFill>
              <a:blip r:embed="rId6"/>
              <a:stretch>
                <a:fillRect l="-35102" t="0" r="-35102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2819400" y="2836354"/>
            <a:ext cx="3822986" cy="1543050"/>
            <a:chOff x="0" y="0"/>
            <a:chExt cx="1006877" cy="406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06877" cy="406400"/>
            </a:xfrm>
            <a:custGeom>
              <a:avLst/>
              <a:gdLst/>
              <a:ahLst/>
              <a:cxnLst/>
              <a:rect r="r" b="b" t="t" l="l"/>
              <a:pathLst>
                <a:path h="406400" w="1006877">
                  <a:moveTo>
                    <a:pt x="803677" y="0"/>
                  </a:moveTo>
                  <a:cubicBezTo>
                    <a:pt x="915901" y="0"/>
                    <a:pt x="1006877" y="90976"/>
                    <a:pt x="1006877" y="203200"/>
                  </a:cubicBezTo>
                  <a:cubicBezTo>
                    <a:pt x="1006877" y="315424"/>
                    <a:pt x="915901" y="406400"/>
                    <a:pt x="803677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1006877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94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8991600" y="2702243"/>
            <a:ext cx="3436620" cy="1543050"/>
            <a:chOff x="0" y="0"/>
            <a:chExt cx="905118" cy="4064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05118" cy="406400"/>
            </a:xfrm>
            <a:custGeom>
              <a:avLst/>
              <a:gdLst/>
              <a:ahLst/>
              <a:cxnLst/>
              <a:rect r="r" b="b" t="t" l="l"/>
              <a:pathLst>
                <a:path h="406400" w="905118">
                  <a:moveTo>
                    <a:pt x="701918" y="0"/>
                  </a:moveTo>
                  <a:cubicBezTo>
                    <a:pt x="814142" y="0"/>
                    <a:pt x="905118" y="90976"/>
                    <a:pt x="905118" y="203200"/>
                  </a:cubicBezTo>
                  <a:cubicBezTo>
                    <a:pt x="905118" y="315424"/>
                    <a:pt x="814142" y="406400"/>
                    <a:pt x="701918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905118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94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4576964" y="2702243"/>
            <a:ext cx="3421380" cy="1543050"/>
            <a:chOff x="0" y="0"/>
            <a:chExt cx="901104" cy="4064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901104" cy="406400"/>
            </a:xfrm>
            <a:custGeom>
              <a:avLst/>
              <a:gdLst/>
              <a:ahLst/>
              <a:cxnLst/>
              <a:rect r="r" b="b" t="t" l="l"/>
              <a:pathLst>
                <a:path h="406400" w="901104">
                  <a:moveTo>
                    <a:pt x="697904" y="0"/>
                  </a:moveTo>
                  <a:cubicBezTo>
                    <a:pt x="810128" y="0"/>
                    <a:pt x="901104" y="90976"/>
                    <a:pt x="901104" y="203200"/>
                  </a:cubicBezTo>
                  <a:cubicBezTo>
                    <a:pt x="901104" y="315424"/>
                    <a:pt x="810128" y="406400"/>
                    <a:pt x="697904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901104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94"/>
                </a:lnSpc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2993490" y="2838280"/>
            <a:ext cx="3474807" cy="14058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51"/>
              </a:lnSpc>
            </a:pPr>
            <a:r>
              <a:rPr lang="en-US" sz="3351" spc="33">
                <a:solidFill>
                  <a:srgbClr val="90594B"/>
                </a:solidFill>
                <a:latin typeface="Times New Roman Bold"/>
              </a:rPr>
              <a:t> les métaux : </a:t>
            </a:r>
            <a:r>
              <a:rPr lang="en-US" sz="3351" spc="33">
                <a:solidFill>
                  <a:srgbClr val="FFFFFF"/>
                </a:solidFill>
                <a:latin typeface="Times New Roman Bold"/>
              </a:rPr>
              <a:t>fer –</a:t>
            </a:r>
            <a:r>
              <a:rPr lang="en-US" sz="3351" spc="33">
                <a:solidFill>
                  <a:srgbClr val="90594B"/>
                </a:solidFill>
                <a:latin typeface="Times New Roman Bold"/>
              </a:rPr>
              <a:t> </a:t>
            </a:r>
            <a:r>
              <a:rPr lang="en-US" sz="3351" spc="33">
                <a:solidFill>
                  <a:srgbClr val="FFFFFF"/>
                </a:solidFill>
                <a:latin typeface="Times New Roman Bold"/>
              </a:rPr>
              <a:t>zinc – Aluminium – cuivre – Argent....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205932" y="2778443"/>
            <a:ext cx="3222288" cy="1304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26"/>
              </a:lnSpc>
            </a:pPr>
            <a:r>
              <a:rPr lang="en-US" sz="4021" spc="40">
                <a:solidFill>
                  <a:srgbClr val="90594B"/>
                </a:solidFill>
                <a:latin typeface="Times New Roman Bold"/>
              </a:rPr>
              <a:t>les matériaux plastiques.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968069" y="3052360"/>
            <a:ext cx="2639169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10"/>
              </a:lnSpc>
            </a:pPr>
            <a:r>
              <a:rPr lang="en-US" sz="4008" spc="40">
                <a:solidFill>
                  <a:srgbClr val="90594B"/>
                </a:solidFill>
                <a:latin typeface="Times New Roman Bold"/>
              </a:rPr>
              <a:t>les verres</a:t>
            </a:r>
            <a:r>
              <a:rPr lang="en-US" sz="4008" spc="40">
                <a:solidFill>
                  <a:srgbClr val="90594B"/>
                </a:solidFill>
                <a:latin typeface="Times New Roman"/>
              </a:rPr>
              <a:t>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107425" y="4810809"/>
            <a:ext cx="5212385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82"/>
              </a:lnSpc>
            </a:pPr>
            <a:r>
              <a:rPr lang="en-US" sz="5902" spc="59">
                <a:solidFill>
                  <a:srgbClr val="ED4646"/>
                </a:solidFill>
                <a:latin typeface="More Sugar Thin"/>
              </a:rPr>
              <a:t>Remarque </a:t>
            </a:r>
            <a:r>
              <a:rPr lang="en-US" sz="5902" spc="59">
                <a:solidFill>
                  <a:srgbClr val="90594B"/>
                </a:solidFill>
                <a:latin typeface="More Sugar Thin"/>
              </a:rPr>
              <a:t>: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1932" y="5591175"/>
            <a:ext cx="18288000" cy="3667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14378" indent="-507189" lvl="1">
              <a:lnSpc>
                <a:spcPts val="5638"/>
              </a:lnSpc>
              <a:buFont typeface="Arial"/>
              <a:buChar char="•"/>
            </a:pPr>
            <a:r>
              <a:rPr lang="en-US" sz="4698" spc="46">
                <a:solidFill>
                  <a:srgbClr val="FFFFFF"/>
                </a:solidFill>
                <a:latin typeface="Times New Roman Bold"/>
                <a:ea typeface="Times New Roman Bold"/>
              </a:rPr>
              <a:t>➢ Le plastique ; le bois ; le papier ; le carton et le coton appartiennent à la famille des matériaux organiques</a:t>
            </a:r>
          </a:p>
          <a:p>
            <a:pPr algn="l" marL="1014378" indent="-507189" lvl="1">
              <a:lnSpc>
                <a:spcPts val="5638"/>
              </a:lnSpc>
              <a:buFont typeface="Arial"/>
              <a:buChar char="•"/>
            </a:pPr>
            <a:r>
              <a:rPr lang="en-US" sz="4698" spc="46">
                <a:solidFill>
                  <a:srgbClr val="FFFFFF"/>
                </a:solidFill>
                <a:latin typeface="Times New Roman Bold"/>
                <a:ea typeface="Times New Roman Bold"/>
              </a:rPr>
              <a:t>➢ Le verre; ciment ; porcelaine; gypse ... appartiennent à la famille des matériaux céramiques</a:t>
            </a:r>
          </a:p>
          <a:p>
            <a:pPr algn="l">
              <a:lnSpc>
                <a:spcPts val="5638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16859" y="4878845"/>
            <a:ext cx="6372973" cy="1176030"/>
            <a:chOff x="0" y="0"/>
            <a:chExt cx="5906632" cy="110617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07902" cy="1107440"/>
            </a:xfrm>
            <a:custGeom>
              <a:avLst/>
              <a:gdLst/>
              <a:ahLst/>
              <a:cxnLst/>
              <a:rect r="r" b="b" t="t" l="l"/>
              <a:pathLst>
                <a:path h="1107440" w="5907902">
                  <a:moveTo>
                    <a:pt x="5906632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907902" y="1107440"/>
                  </a:lnTo>
                  <a:lnTo>
                    <a:pt x="5907902" y="0"/>
                  </a:lnTo>
                  <a:close/>
                </a:path>
              </a:pathLst>
            </a:custGeom>
            <a:solidFill>
              <a:srgbClr val="EABB83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4174" y="172686"/>
              <a:ext cx="796232" cy="762069"/>
            </a:xfrm>
            <a:custGeom>
              <a:avLst/>
              <a:gdLst/>
              <a:ahLst/>
              <a:cxnLst/>
              <a:rect r="r" b="b" t="t" l="l"/>
              <a:pathLst>
                <a:path h="762069" w="796232">
                  <a:moveTo>
                    <a:pt x="398116" y="34"/>
                  </a:moveTo>
                  <a:cubicBezTo>
                    <a:pt x="261975" y="0"/>
                    <a:pt x="136161" y="72610"/>
                    <a:pt x="68080" y="190506"/>
                  </a:cubicBezTo>
                  <a:cubicBezTo>
                    <a:pt x="0" y="308402"/>
                    <a:pt x="0" y="453666"/>
                    <a:pt x="68080" y="571562"/>
                  </a:cubicBezTo>
                  <a:cubicBezTo>
                    <a:pt x="136161" y="689458"/>
                    <a:pt x="261975" y="762068"/>
                    <a:pt x="398116" y="762034"/>
                  </a:cubicBezTo>
                  <a:cubicBezTo>
                    <a:pt x="534257" y="762068"/>
                    <a:pt x="660071" y="689458"/>
                    <a:pt x="728152" y="571562"/>
                  </a:cubicBezTo>
                  <a:cubicBezTo>
                    <a:pt x="796232" y="453666"/>
                    <a:pt x="796232" y="308402"/>
                    <a:pt x="728152" y="190506"/>
                  </a:cubicBezTo>
                  <a:cubicBezTo>
                    <a:pt x="660071" y="72610"/>
                    <a:pt x="534257" y="0"/>
                    <a:pt x="398116" y="3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316859" y="6073446"/>
            <a:ext cx="6372973" cy="1176030"/>
            <a:chOff x="0" y="0"/>
            <a:chExt cx="5906632" cy="110617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907902" cy="1107440"/>
            </a:xfrm>
            <a:custGeom>
              <a:avLst/>
              <a:gdLst/>
              <a:ahLst/>
              <a:cxnLst/>
              <a:rect r="r" b="b" t="t" l="l"/>
              <a:pathLst>
                <a:path h="1107440" w="5907902">
                  <a:moveTo>
                    <a:pt x="5906632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907902" y="1107440"/>
                  </a:lnTo>
                  <a:lnTo>
                    <a:pt x="5907902" y="0"/>
                  </a:lnTo>
                  <a:close/>
                </a:path>
              </a:pathLst>
            </a:custGeom>
            <a:solidFill>
              <a:srgbClr val="EABB83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144174" y="172686"/>
              <a:ext cx="796232" cy="762069"/>
            </a:xfrm>
            <a:custGeom>
              <a:avLst/>
              <a:gdLst/>
              <a:ahLst/>
              <a:cxnLst/>
              <a:rect r="r" b="b" t="t" l="l"/>
              <a:pathLst>
                <a:path h="762069" w="796232">
                  <a:moveTo>
                    <a:pt x="398116" y="34"/>
                  </a:moveTo>
                  <a:cubicBezTo>
                    <a:pt x="261975" y="0"/>
                    <a:pt x="136161" y="72610"/>
                    <a:pt x="68080" y="190506"/>
                  </a:cubicBezTo>
                  <a:cubicBezTo>
                    <a:pt x="0" y="308402"/>
                    <a:pt x="0" y="453666"/>
                    <a:pt x="68080" y="571562"/>
                  </a:cubicBezTo>
                  <a:cubicBezTo>
                    <a:pt x="136161" y="689458"/>
                    <a:pt x="261975" y="762068"/>
                    <a:pt x="398116" y="762034"/>
                  </a:cubicBezTo>
                  <a:cubicBezTo>
                    <a:pt x="534257" y="762068"/>
                    <a:pt x="660071" y="689458"/>
                    <a:pt x="728152" y="571562"/>
                  </a:cubicBezTo>
                  <a:cubicBezTo>
                    <a:pt x="796232" y="453666"/>
                    <a:pt x="796232" y="308402"/>
                    <a:pt x="728152" y="190506"/>
                  </a:cubicBezTo>
                  <a:cubicBezTo>
                    <a:pt x="660071" y="72610"/>
                    <a:pt x="534257" y="0"/>
                    <a:pt x="398116" y="3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319453" y="7268526"/>
            <a:ext cx="6370379" cy="1175551"/>
            <a:chOff x="0" y="0"/>
            <a:chExt cx="5906632" cy="110617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907902" cy="1107440"/>
            </a:xfrm>
            <a:custGeom>
              <a:avLst/>
              <a:gdLst/>
              <a:ahLst/>
              <a:cxnLst/>
              <a:rect r="r" b="b" t="t" l="l"/>
              <a:pathLst>
                <a:path h="1107440" w="5907902">
                  <a:moveTo>
                    <a:pt x="5906632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907902" y="1107440"/>
                  </a:lnTo>
                  <a:lnTo>
                    <a:pt x="5907902" y="0"/>
                  </a:lnTo>
                  <a:close/>
                </a:path>
              </a:pathLst>
            </a:custGeom>
            <a:solidFill>
              <a:srgbClr val="EABB83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44174" y="172686"/>
              <a:ext cx="796232" cy="762069"/>
            </a:xfrm>
            <a:custGeom>
              <a:avLst/>
              <a:gdLst/>
              <a:ahLst/>
              <a:cxnLst/>
              <a:rect r="r" b="b" t="t" l="l"/>
              <a:pathLst>
                <a:path h="762069" w="796232">
                  <a:moveTo>
                    <a:pt x="398116" y="34"/>
                  </a:moveTo>
                  <a:cubicBezTo>
                    <a:pt x="261975" y="0"/>
                    <a:pt x="136161" y="72610"/>
                    <a:pt x="68080" y="190506"/>
                  </a:cubicBezTo>
                  <a:cubicBezTo>
                    <a:pt x="0" y="308402"/>
                    <a:pt x="0" y="453666"/>
                    <a:pt x="68080" y="571562"/>
                  </a:cubicBezTo>
                  <a:cubicBezTo>
                    <a:pt x="136161" y="689458"/>
                    <a:pt x="261975" y="762068"/>
                    <a:pt x="398116" y="762034"/>
                  </a:cubicBezTo>
                  <a:cubicBezTo>
                    <a:pt x="534257" y="762068"/>
                    <a:pt x="660071" y="689458"/>
                    <a:pt x="728152" y="571562"/>
                  </a:cubicBezTo>
                  <a:cubicBezTo>
                    <a:pt x="796232" y="453666"/>
                    <a:pt x="796232" y="308402"/>
                    <a:pt x="728152" y="190506"/>
                  </a:cubicBezTo>
                  <a:cubicBezTo>
                    <a:pt x="660071" y="72610"/>
                    <a:pt x="534257" y="0"/>
                    <a:pt x="398116" y="3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319453" y="8463127"/>
            <a:ext cx="6370379" cy="1175551"/>
            <a:chOff x="0" y="0"/>
            <a:chExt cx="5906632" cy="110617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907902" cy="1107440"/>
            </a:xfrm>
            <a:custGeom>
              <a:avLst/>
              <a:gdLst/>
              <a:ahLst/>
              <a:cxnLst/>
              <a:rect r="r" b="b" t="t" l="l"/>
              <a:pathLst>
                <a:path h="1107440" w="5907902">
                  <a:moveTo>
                    <a:pt x="5906632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907902" y="1107440"/>
                  </a:lnTo>
                  <a:lnTo>
                    <a:pt x="5907902" y="0"/>
                  </a:lnTo>
                  <a:close/>
                </a:path>
              </a:pathLst>
            </a:custGeom>
            <a:solidFill>
              <a:srgbClr val="EABB83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44174" y="172686"/>
              <a:ext cx="796232" cy="762069"/>
            </a:xfrm>
            <a:custGeom>
              <a:avLst/>
              <a:gdLst/>
              <a:ahLst/>
              <a:cxnLst/>
              <a:rect r="r" b="b" t="t" l="l"/>
              <a:pathLst>
                <a:path h="762069" w="796232">
                  <a:moveTo>
                    <a:pt x="398116" y="34"/>
                  </a:moveTo>
                  <a:cubicBezTo>
                    <a:pt x="261975" y="0"/>
                    <a:pt x="136161" y="72610"/>
                    <a:pt x="68080" y="190506"/>
                  </a:cubicBezTo>
                  <a:cubicBezTo>
                    <a:pt x="0" y="308402"/>
                    <a:pt x="0" y="453666"/>
                    <a:pt x="68080" y="571562"/>
                  </a:cubicBezTo>
                  <a:cubicBezTo>
                    <a:pt x="136161" y="689458"/>
                    <a:pt x="261975" y="762068"/>
                    <a:pt x="398116" y="762034"/>
                  </a:cubicBezTo>
                  <a:cubicBezTo>
                    <a:pt x="534257" y="762068"/>
                    <a:pt x="660071" y="689458"/>
                    <a:pt x="728152" y="571562"/>
                  </a:cubicBezTo>
                  <a:cubicBezTo>
                    <a:pt x="796232" y="453666"/>
                    <a:pt x="796232" y="308402"/>
                    <a:pt x="728152" y="190506"/>
                  </a:cubicBezTo>
                  <a:cubicBezTo>
                    <a:pt x="660071" y="72610"/>
                    <a:pt x="534257" y="0"/>
                    <a:pt x="398116" y="3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7942244" y="4924878"/>
            <a:ext cx="2259994" cy="1129997"/>
            <a:chOff x="0" y="0"/>
            <a:chExt cx="812800" cy="406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406400"/>
            </a:xfrm>
            <a:custGeom>
              <a:avLst/>
              <a:gdLst/>
              <a:ahLst/>
              <a:cxnLst/>
              <a:rect r="r" b="b" t="t" l="l"/>
              <a:pathLst>
                <a:path h="406400" w="8128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8F4503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8128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94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7942244" y="7401296"/>
            <a:ext cx="2259994" cy="1129997"/>
            <a:chOff x="0" y="0"/>
            <a:chExt cx="812800" cy="4064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406400"/>
            </a:xfrm>
            <a:custGeom>
              <a:avLst/>
              <a:gdLst/>
              <a:ahLst/>
              <a:cxnLst/>
              <a:rect r="r" b="b" t="t" l="l"/>
              <a:pathLst>
                <a:path h="406400" w="8128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8F4503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8128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94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7942244" y="6147474"/>
            <a:ext cx="2259994" cy="1129997"/>
            <a:chOff x="0" y="0"/>
            <a:chExt cx="812800" cy="4064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406400"/>
            </a:xfrm>
            <a:custGeom>
              <a:avLst/>
              <a:gdLst/>
              <a:ahLst/>
              <a:cxnLst/>
              <a:rect r="r" b="b" t="t" l="l"/>
              <a:pathLst>
                <a:path h="406400" w="8128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8F4503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8128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94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0496711" y="4973957"/>
            <a:ext cx="2259994" cy="1129997"/>
            <a:chOff x="0" y="0"/>
            <a:chExt cx="812800" cy="4064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406400"/>
            </a:xfrm>
            <a:custGeom>
              <a:avLst/>
              <a:gdLst/>
              <a:ahLst/>
              <a:cxnLst/>
              <a:rect r="r" b="b" t="t" l="l"/>
              <a:pathLst>
                <a:path h="406400" w="8128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8F4503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57150"/>
              <a:ext cx="8128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94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533233" y="6227779"/>
            <a:ext cx="2259994" cy="1129997"/>
            <a:chOff x="0" y="0"/>
            <a:chExt cx="812800" cy="4064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406400"/>
            </a:xfrm>
            <a:custGeom>
              <a:avLst/>
              <a:gdLst/>
              <a:ahLst/>
              <a:cxnLst/>
              <a:rect r="r" b="b" t="t" l="l"/>
              <a:pathLst>
                <a:path h="406400" w="8128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8F4503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8128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94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0574102" y="7473392"/>
            <a:ext cx="2259994" cy="1129997"/>
            <a:chOff x="0" y="0"/>
            <a:chExt cx="812800" cy="4064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406400"/>
            </a:xfrm>
            <a:custGeom>
              <a:avLst/>
              <a:gdLst/>
              <a:ahLst/>
              <a:cxnLst/>
              <a:rect r="r" b="b" t="t" l="l"/>
              <a:pathLst>
                <a:path h="406400" w="8128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8F4503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57150"/>
              <a:ext cx="8128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94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3191266" y="4901861"/>
            <a:ext cx="2259994" cy="1129997"/>
            <a:chOff x="0" y="0"/>
            <a:chExt cx="812800" cy="4064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406400"/>
            </a:xfrm>
            <a:custGeom>
              <a:avLst/>
              <a:gdLst/>
              <a:ahLst/>
              <a:cxnLst/>
              <a:rect r="r" b="b" t="t" l="l"/>
              <a:pathLst>
                <a:path h="406400" w="8128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8F4503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57150"/>
              <a:ext cx="8128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94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3112057" y="6140876"/>
            <a:ext cx="2259994" cy="1129997"/>
            <a:chOff x="0" y="0"/>
            <a:chExt cx="812800" cy="4064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406400"/>
            </a:xfrm>
            <a:custGeom>
              <a:avLst/>
              <a:gdLst/>
              <a:ahLst/>
              <a:cxnLst/>
              <a:rect r="r" b="b" t="t" l="l"/>
              <a:pathLst>
                <a:path h="406400" w="8128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8F4503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57150"/>
              <a:ext cx="8128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94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3193795" y="7378280"/>
            <a:ext cx="2259994" cy="1129997"/>
            <a:chOff x="0" y="0"/>
            <a:chExt cx="812800" cy="4064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12800" cy="406400"/>
            </a:xfrm>
            <a:custGeom>
              <a:avLst/>
              <a:gdLst/>
              <a:ahLst/>
              <a:cxnLst/>
              <a:rect r="r" b="b" t="t" l="l"/>
              <a:pathLst>
                <a:path h="406400" w="8128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8F4503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57150"/>
              <a:ext cx="8128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94"/>
                </a:lnSpc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7942244" y="8626543"/>
            <a:ext cx="2259994" cy="1129997"/>
            <a:chOff x="0" y="0"/>
            <a:chExt cx="812800" cy="4064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812800" cy="406400"/>
            </a:xfrm>
            <a:custGeom>
              <a:avLst/>
              <a:gdLst/>
              <a:ahLst/>
              <a:cxnLst/>
              <a:rect r="r" b="b" t="t" l="l"/>
              <a:pathLst>
                <a:path h="406400" w="8128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8F4503"/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57150"/>
              <a:ext cx="8128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94"/>
                </a:lnSpc>
              </a:pP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10629364" y="8698639"/>
            <a:ext cx="2259994" cy="1129997"/>
            <a:chOff x="0" y="0"/>
            <a:chExt cx="812800" cy="4064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812800" cy="406400"/>
            </a:xfrm>
            <a:custGeom>
              <a:avLst/>
              <a:gdLst/>
              <a:ahLst/>
              <a:cxnLst/>
              <a:rect r="r" b="b" t="t" l="l"/>
              <a:pathLst>
                <a:path h="406400" w="8128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8F4503"/>
            </a:solid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57150"/>
              <a:ext cx="8128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94"/>
                </a:lnSpc>
              </a:pP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13304320" y="8603527"/>
            <a:ext cx="2259994" cy="1129997"/>
            <a:chOff x="0" y="0"/>
            <a:chExt cx="812800" cy="4064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812800" cy="406400"/>
            </a:xfrm>
            <a:custGeom>
              <a:avLst/>
              <a:gdLst/>
              <a:ahLst/>
              <a:cxnLst/>
              <a:rect r="r" b="b" t="t" l="l"/>
              <a:pathLst>
                <a:path h="406400" w="8128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8F4503"/>
            </a:solid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57150"/>
              <a:ext cx="8128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94"/>
                </a:lnSpc>
              </a:pPr>
            </a:p>
          </p:txBody>
        </p:sp>
      </p:grpSp>
      <p:sp>
        <p:nvSpPr>
          <p:cNvPr name="Freeform 50" id="50"/>
          <p:cNvSpPr/>
          <p:nvPr/>
        </p:nvSpPr>
        <p:spPr>
          <a:xfrm flipH="false" flipV="false" rot="0">
            <a:off x="7689831" y="4055724"/>
            <a:ext cx="2548785" cy="773904"/>
          </a:xfrm>
          <a:custGeom>
            <a:avLst/>
            <a:gdLst/>
            <a:ahLst/>
            <a:cxnLst/>
            <a:rect r="r" b="b" t="t" l="l"/>
            <a:pathLst>
              <a:path h="773904" w="2548785">
                <a:moveTo>
                  <a:pt x="0" y="0"/>
                </a:moveTo>
                <a:lnTo>
                  <a:pt x="2548785" y="0"/>
                </a:lnTo>
                <a:lnTo>
                  <a:pt x="2548785" y="773904"/>
                </a:lnTo>
                <a:lnTo>
                  <a:pt x="0" y="7739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1" id="51"/>
          <p:cNvSpPr txBox="true"/>
          <p:nvPr/>
        </p:nvSpPr>
        <p:spPr>
          <a:xfrm rot="0">
            <a:off x="2226814" y="279583"/>
            <a:ext cx="16355148" cy="1425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84"/>
              </a:lnSpc>
            </a:pPr>
            <a:r>
              <a:rPr lang="en-US" sz="4800" u="sng">
                <a:solidFill>
                  <a:srgbClr val="FF914D"/>
                </a:solidFill>
                <a:latin typeface="Times New Roman Bold"/>
              </a:rPr>
              <a:t>II -</a:t>
            </a:r>
            <a:r>
              <a:rPr lang="en-US" sz="4800" u="sng">
                <a:solidFill>
                  <a:srgbClr val="FF914D"/>
                </a:solidFill>
                <a:latin typeface="Times New Roman Bold"/>
              </a:rPr>
              <a:t> Distinguer entre les différents groupes principaux des matériaux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127915" y="1774164"/>
            <a:ext cx="15331440" cy="2187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71909" indent="-335955" lvl="1">
              <a:lnSpc>
                <a:spcPts val="4356"/>
              </a:lnSpc>
              <a:buFont typeface="Arial"/>
              <a:buChar char="•"/>
            </a:pPr>
            <a:r>
              <a:rPr lang="en-US" sz="3112">
                <a:solidFill>
                  <a:srgbClr val="FFFFFF"/>
                </a:solidFill>
                <a:latin typeface="Open Sans Extra Bold"/>
              </a:rPr>
              <a:t>- Les matériaux peuvent être classés en fonction de leurs propriétés,     ( Conductivité électrique, Conductivité thermique, Résistant aux chocs, Perméabilité aux fluides.......)</a:t>
            </a:r>
          </a:p>
          <a:p>
            <a:pPr algn="l" marL="671909" indent="-335955" lvl="1">
              <a:lnSpc>
                <a:spcPts val="4356"/>
              </a:lnSpc>
              <a:buFont typeface="Arial"/>
              <a:buChar char="•"/>
            </a:pPr>
            <a:r>
              <a:rPr lang="en-US" sz="3112">
                <a:solidFill>
                  <a:srgbClr val="FFFFFF"/>
                </a:solidFill>
                <a:latin typeface="Open Sans Extra Bold"/>
              </a:rPr>
              <a:t>- Comme indiqué dans le tableau suivant: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2623014" y="5057290"/>
            <a:ext cx="5262522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2"/>
              </a:lnSpc>
            </a:pPr>
            <a:r>
              <a:rPr lang="en-US" sz="4001">
                <a:solidFill>
                  <a:srgbClr val="000001"/>
                </a:solidFill>
                <a:latin typeface="Times New Roman Bold"/>
              </a:rPr>
              <a:t> conductivité electrique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2623014" y="6223668"/>
            <a:ext cx="4936818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7"/>
              </a:lnSpc>
            </a:pPr>
            <a:r>
              <a:rPr lang="en-US" sz="4081">
                <a:solidFill>
                  <a:srgbClr val="000001"/>
                </a:solidFill>
                <a:latin typeface="Times New Roman Bold"/>
              </a:rPr>
              <a:t>conductivité thermique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3562113" y="7498824"/>
            <a:ext cx="2411967" cy="65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5"/>
              </a:lnSpc>
            </a:pPr>
            <a:r>
              <a:rPr lang="en-US" sz="3771">
                <a:solidFill>
                  <a:srgbClr val="000000"/>
                </a:solidFill>
                <a:latin typeface="Times New Roman Bold"/>
              </a:rPr>
              <a:t>antichocs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2435424" y="8660378"/>
            <a:ext cx="5124408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41"/>
              </a:lnSpc>
            </a:pPr>
            <a:r>
              <a:rPr lang="en-US" sz="4034">
                <a:solidFill>
                  <a:srgbClr val="000000"/>
                </a:solidFill>
                <a:latin typeface="Times New Roman Bold"/>
              </a:rPr>
              <a:t>perméabilité aux fluides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8090177" y="5260696"/>
            <a:ext cx="1887021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4"/>
              </a:lnSpc>
            </a:pPr>
            <a:r>
              <a:rPr lang="en-US" sz="2662">
                <a:solidFill>
                  <a:srgbClr val="BAE67E"/>
                </a:solidFill>
                <a:latin typeface="Times New Roman Bold"/>
              </a:rPr>
              <a:t>oui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8090177" y="6455298"/>
            <a:ext cx="1887021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4"/>
              </a:lnSpc>
            </a:pPr>
            <a:r>
              <a:rPr lang="en-US" sz="2662">
                <a:solidFill>
                  <a:srgbClr val="BAE67E"/>
                </a:solidFill>
                <a:latin typeface="Times New Roman Bold"/>
              </a:rPr>
              <a:t>oui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8105247" y="7646608"/>
            <a:ext cx="1871950" cy="466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91"/>
              </a:lnSpc>
            </a:pPr>
            <a:r>
              <a:rPr lang="en-US" sz="2742">
                <a:solidFill>
                  <a:srgbClr val="BAE67E"/>
                </a:solidFill>
                <a:latin typeface="Times New Roman Bold"/>
              </a:rPr>
              <a:t>oui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10678851" y="5310522"/>
            <a:ext cx="1968758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2"/>
              </a:lnSpc>
            </a:pPr>
            <a:r>
              <a:rPr lang="en-US" sz="2869">
                <a:solidFill>
                  <a:srgbClr val="BAE67E"/>
                </a:solidFill>
                <a:latin typeface="Times New Roman Bold"/>
              </a:rPr>
              <a:t>non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0526024" y="6480672"/>
            <a:ext cx="2121585" cy="504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2968">
                <a:solidFill>
                  <a:srgbClr val="BAE67E"/>
                </a:solidFill>
                <a:latin typeface="Times New Roman Bold"/>
              </a:rPr>
              <a:t>non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10629364" y="7709179"/>
            <a:ext cx="2018245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60"/>
              </a:lnSpc>
            </a:pPr>
            <a:r>
              <a:rPr lang="en-US" sz="2633">
                <a:solidFill>
                  <a:srgbClr val="BAE67E"/>
                </a:solidFill>
                <a:latin typeface="Times New Roman Bold"/>
              </a:rPr>
              <a:t>Quelque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13336670" y="5210606"/>
            <a:ext cx="1969185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23"/>
              </a:lnSpc>
            </a:pPr>
            <a:r>
              <a:rPr lang="en-US" sz="2769">
                <a:solidFill>
                  <a:srgbClr val="BAE67E"/>
                </a:solidFill>
                <a:latin typeface="Times New Roman Bold"/>
              </a:rPr>
              <a:t>non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3193795" y="6231883"/>
            <a:ext cx="2064435" cy="933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2"/>
              </a:lnSpc>
            </a:pPr>
            <a:r>
              <a:rPr lang="en-US" sz="2894">
                <a:solidFill>
                  <a:srgbClr val="BAE67E"/>
                </a:solidFill>
                <a:latin typeface="Times New Roman Bold"/>
              </a:rPr>
              <a:t>conducteur </a:t>
            </a:r>
          </a:p>
          <a:p>
            <a:pPr algn="ctr">
              <a:lnSpc>
                <a:spcPts val="3472"/>
              </a:lnSpc>
            </a:pPr>
            <a:r>
              <a:rPr lang="en-US" sz="2894">
                <a:solidFill>
                  <a:srgbClr val="BAE67E"/>
                </a:solidFill>
                <a:latin typeface="Times New Roman Bold"/>
              </a:rPr>
              <a:t>peureux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13193795" y="7590617"/>
            <a:ext cx="2112060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27"/>
              </a:lnSpc>
            </a:pPr>
            <a:r>
              <a:rPr lang="en-US" sz="2856">
                <a:solidFill>
                  <a:srgbClr val="BAE67E"/>
                </a:solidFill>
                <a:latin typeface="Times New Roman Bold"/>
              </a:rPr>
              <a:t>non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7689831" y="4164008"/>
            <a:ext cx="2512407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23"/>
              </a:lnSpc>
            </a:pPr>
            <a:r>
              <a:rPr lang="en-US" sz="2852">
                <a:solidFill>
                  <a:srgbClr val="004AAD"/>
                </a:solidFill>
                <a:latin typeface="Times New Roman Bold"/>
              </a:rPr>
              <a:t>Les métaux</a:t>
            </a:r>
          </a:p>
        </p:txBody>
      </p:sp>
      <p:sp>
        <p:nvSpPr>
          <p:cNvPr name="Freeform 67" id="67"/>
          <p:cNvSpPr/>
          <p:nvPr/>
        </p:nvSpPr>
        <p:spPr>
          <a:xfrm flipH="false" flipV="false" rot="0">
            <a:off x="10316262" y="4039934"/>
            <a:ext cx="2548785" cy="773904"/>
          </a:xfrm>
          <a:custGeom>
            <a:avLst/>
            <a:gdLst/>
            <a:ahLst/>
            <a:cxnLst/>
            <a:rect r="r" b="b" t="t" l="l"/>
            <a:pathLst>
              <a:path h="773904" w="2548785">
                <a:moveTo>
                  <a:pt x="0" y="0"/>
                </a:moveTo>
                <a:lnTo>
                  <a:pt x="2548785" y="0"/>
                </a:lnTo>
                <a:lnTo>
                  <a:pt x="2548785" y="773904"/>
                </a:lnTo>
                <a:lnTo>
                  <a:pt x="0" y="7739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8" id="68"/>
          <p:cNvSpPr txBox="true"/>
          <p:nvPr/>
        </p:nvSpPr>
        <p:spPr>
          <a:xfrm rot="0">
            <a:off x="10202238" y="4144833"/>
            <a:ext cx="2643622" cy="495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57"/>
              </a:lnSpc>
            </a:pPr>
            <a:r>
              <a:rPr lang="en-US" sz="2881">
                <a:solidFill>
                  <a:srgbClr val="004AAD"/>
                </a:solidFill>
                <a:latin typeface="Times New Roman Bold"/>
              </a:rPr>
              <a:t>Plastiaue</a:t>
            </a:r>
          </a:p>
        </p:txBody>
      </p:sp>
      <p:sp>
        <p:nvSpPr>
          <p:cNvPr name="Freeform 69" id="69"/>
          <p:cNvSpPr/>
          <p:nvPr/>
        </p:nvSpPr>
        <p:spPr>
          <a:xfrm flipH="false" flipV="false" rot="0">
            <a:off x="12942693" y="4024145"/>
            <a:ext cx="2548785" cy="773904"/>
          </a:xfrm>
          <a:custGeom>
            <a:avLst/>
            <a:gdLst/>
            <a:ahLst/>
            <a:cxnLst/>
            <a:rect r="r" b="b" t="t" l="l"/>
            <a:pathLst>
              <a:path h="773904" w="2548785">
                <a:moveTo>
                  <a:pt x="0" y="0"/>
                </a:moveTo>
                <a:lnTo>
                  <a:pt x="2548784" y="0"/>
                </a:lnTo>
                <a:lnTo>
                  <a:pt x="2548784" y="773903"/>
                </a:lnTo>
                <a:lnTo>
                  <a:pt x="0" y="7739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0" id="70"/>
          <p:cNvSpPr txBox="true"/>
          <p:nvPr/>
        </p:nvSpPr>
        <p:spPr>
          <a:xfrm rot="0">
            <a:off x="12889358" y="4131611"/>
            <a:ext cx="2597835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63"/>
              </a:lnSpc>
            </a:pPr>
            <a:r>
              <a:rPr lang="en-US" sz="3136">
                <a:solidFill>
                  <a:srgbClr val="004AAD"/>
                </a:solidFill>
                <a:latin typeface="Times New Roman Bold"/>
              </a:rPr>
              <a:t>Le verre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8090177" y="8821761"/>
            <a:ext cx="1887021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4"/>
              </a:lnSpc>
            </a:pPr>
            <a:r>
              <a:rPr lang="en-US" sz="2762">
                <a:solidFill>
                  <a:srgbClr val="BAE67E"/>
                </a:solidFill>
                <a:latin typeface="Times New Roman Bold"/>
              </a:rPr>
              <a:t>non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10526024" y="8903381"/>
            <a:ext cx="2018245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00"/>
              </a:lnSpc>
            </a:pPr>
            <a:r>
              <a:rPr lang="en-US" sz="2833">
                <a:solidFill>
                  <a:srgbClr val="BAE67E"/>
                </a:solidFill>
                <a:latin typeface="Times New Roman Bold"/>
              </a:rPr>
              <a:t>non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13315220" y="8803507"/>
            <a:ext cx="1887021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34"/>
              </a:lnSpc>
            </a:pPr>
            <a:r>
              <a:rPr lang="en-US" sz="2862">
                <a:solidFill>
                  <a:srgbClr val="BAE67E"/>
                </a:solidFill>
                <a:latin typeface="Times New Roman Bold"/>
              </a:rPr>
              <a:t>non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709034">
            <a:off x="15939368" y="-1775030"/>
            <a:ext cx="4101281" cy="4127494"/>
          </a:xfrm>
          <a:custGeom>
            <a:avLst/>
            <a:gdLst/>
            <a:ahLst/>
            <a:cxnLst/>
            <a:rect r="r" b="b" t="t" l="l"/>
            <a:pathLst>
              <a:path h="4127494" w="4101281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2867302">
            <a:off x="16506070" y="-261716"/>
            <a:ext cx="1362984" cy="2370408"/>
          </a:xfrm>
          <a:custGeom>
            <a:avLst/>
            <a:gdLst/>
            <a:ahLst/>
            <a:cxnLst/>
            <a:rect r="r" b="b" t="t" l="l"/>
            <a:pathLst>
              <a:path h="2370408" w="1362984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60838">
            <a:off x="16206000" y="8105968"/>
            <a:ext cx="4164000" cy="4190615"/>
          </a:xfrm>
          <a:custGeom>
            <a:avLst/>
            <a:gdLst/>
            <a:ahLst/>
            <a:cxnLst/>
            <a:rect r="r" b="b" t="t" l="l"/>
            <a:pathLst>
              <a:path h="4190615" w="4164000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6319057" y="8500319"/>
            <a:ext cx="1687000" cy="1466073"/>
          </a:xfrm>
          <a:custGeom>
            <a:avLst/>
            <a:gdLst/>
            <a:ahLst/>
            <a:cxnLst/>
            <a:rect r="r" b="b" t="t" l="l"/>
            <a:pathLst>
              <a:path h="1466073" w="1687000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0090965">
            <a:off x="-2007843" y="6460378"/>
            <a:ext cx="5843512" cy="5880861"/>
          </a:xfrm>
          <a:custGeom>
            <a:avLst/>
            <a:gdLst/>
            <a:ahLst/>
            <a:cxnLst/>
            <a:rect r="r" b="b" t="t" l="l"/>
            <a:pathLst>
              <a:path h="5880861" w="5843512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7932697">
            <a:off x="753834" y="7896770"/>
            <a:ext cx="1263341" cy="2197116"/>
          </a:xfrm>
          <a:custGeom>
            <a:avLst/>
            <a:gdLst/>
            <a:ahLst/>
            <a:cxnLst/>
            <a:rect r="r" b="b" t="t" l="l"/>
            <a:pathLst>
              <a:path h="2197116" w="1263341">
                <a:moveTo>
                  <a:pt x="1263341" y="0"/>
                </a:moveTo>
                <a:lnTo>
                  <a:pt x="0" y="0"/>
                </a:lnTo>
                <a:lnTo>
                  <a:pt x="0" y="2197115"/>
                </a:lnTo>
                <a:lnTo>
                  <a:pt x="1263341" y="2197115"/>
                </a:lnTo>
                <a:lnTo>
                  <a:pt x="12633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339161">
            <a:off x="-3048968" y="-3099562"/>
            <a:ext cx="6392809" cy="6433669"/>
          </a:xfrm>
          <a:custGeom>
            <a:avLst/>
            <a:gdLst/>
            <a:ahLst/>
            <a:cxnLst/>
            <a:rect r="r" b="b" t="t" l="l"/>
            <a:pathLst>
              <a:path h="6433669" w="639280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80290" y="477879"/>
            <a:ext cx="1722078" cy="1496556"/>
          </a:xfrm>
          <a:custGeom>
            <a:avLst/>
            <a:gdLst/>
            <a:ahLst/>
            <a:cxnLst/>
            <a:rect r="r" b="b" t="t" l="l"/>
            <a:pathLst>
              <a:path h="1496556" w="1722078">
                <a:moveTo>
                  <a:pt x="0" y="0"/>
                </a:moveTo>
                <a:lnTo>
                  <a:pt x="1722078" y="0"/>
                </a:lnTo>
                <a:lnTo>
                  <a:pt x="1722078" y="1496556"/>
                </a:lnTo>
                <a:lnTo>
                  <a:pt x="0" y="14965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397716" y="5143500"/>
            <a:ext cx="636755" cy="494353"/>
          </a:xfrm>
          <a:custGeom>
            <a:avLst/>
            <a:gdLst/>
            <a:ahLst/>
            <a:cxnLst/>
            <a:rect r="r" b="b" t="t" l="l"/>
            <a:pathLst>
              <a:path h="494353" w="636755">
                <a:moveTo>
                  <a:pt x="0" y="0"/>
                </a:moveTo>
                <a:lnTo>
                  <a:pt x="636755" y="0"/>
                </a:lnTo>
                <a:lnTo>
                  <a:pt x="636755" y="494353"/>
                </a:lnTo>
                <a:lnTo>
                  <a:pt x="0" y="4943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780532" y="296904"/>
            <a:ext cx="11419462" cy="890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80"/>
              </a:lnSpc>
              <a:spcBef>
                <a:spcPct val="0"/>
              </a:spcBef>
            </a:pPr>
            <a:r>
              <a:rPr lang="en-US" sz="4700">
                <a:solidFill>
                  <a:srgbClr val="B6F61A"/>
                </a:solidFill>
                <a:latin typeface="Times New Roman Bold"/>
              </a:rPr>
              <a:t>1- Distinguer les matériaux de la même classe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780532" y="1041621"/>
            <a:ext cx="10992742" cy="932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sz="4900" u="sng">
                <a:solidFill>
                  <a:srgbClr val="FFE26B"/>
                </a:solidFill>
                <a:latin typeface="Times New Roman Bold Italics"/>
              </a:rPr>
              <a:t>a - Distinction entre certains métaux 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70630" y="2160896"/>
            <a:ext cx="16522068" cy="5539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42018" indent="-421009" lvl="1">
              <a:lnSpc>
                <a:spcPts val="5460"/>
              </a:lnSpc>
              <a:buFont typeface="Arial"/>
              <a:buChar char="•"/>
            </a:pPr>
            <a:r>
              <a:rPr lang="en-US" sz="390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900">
                <a:solidFill>
                  <a:srgbClr val="FFFFFF"/>
                </a:solidFill>
                <a:latin typeface="Times New Roman Bold"/>
              </a:rPr>
              <a:t>Les mét</a:t>
            </a:r>
            <a:r>
              <a:rPr lang="en-US" sz="3900">
                <a:solidFill>
                  <a:srgbClr val="FFFFFF"/>
                </a:solidFill>
                <a:latin typeface="Times New Roman Bold"/>
              </a:rPr>
              <a:t>aux les plus importants utilises dans la vie quotidienne sont: le fer (Fe), l'aluminium (Al), le cuivre (Cu) et le zinc (Zn)</a:t>
            </a:r>
          </a:p>
          <a:p>
            <a:pPr algn="l" marL="842018" indent="-421009" lvl="1">
              <a:lnSpc>
                <a:spcPts val="5460"/>
              </a:lnSpc>
              <a:buFont typeface="Arial"/>
              <a:buChar char="•"/>
            </a:pPr>
            <a:r>
              <a:rPr lang="en-US" sz="3900">
                <a:solidFill>
                  <a:srgbClr val="FFFFFF"/>
                </a:solidFill>
                <a:latin typeface="Times New Roman Bold"/>
              </a:rPr>
              <a:t> On peut reconnaitre ces métaux par quelques propriétés physiques : la couleur, le magnétisme et la masse volumique .</a:t>
            </a:r>
          </a:p>
          <a:p>
            <a:pPr algn="l">
              <a:lnSpc>
                <a:spcPts val="5460"/>
              </a:lnSpc>
            </a:pPr>
            <a:r>
              <a:rPr lang="en-US" sz="3900">
                <a:solidFill>
                  <a:srgbClr val="FFFFFF"/>
                </a:solidFill>
                <a:latin typeface="Times New Roman Bold"/>
              </a:rPr>
              <a:t>                - Le cuivre est caractérisé par une couleur rouge brique.</a:t>
            </a:r>
          </a:p>
          <a:p>
            <a:pPr algn="l">
              <a:lnSpc>
                <a:spcPts val="5460"/>
              </a:lnSpc>
            </a:pPr>
            <a:r>
              <a:rPr lang="en-US" sz="3900">
                <a:solidFill>
                  <a:srgbClr val="FFFFFF"/>
                </a:solidFill>
                <a:latin typeface="Times New Roman Bold"/>
              </a:rPr>
              <a:t>          - Le fer est caractérisé par la propriété de l’attraction avec l’aiment.</a:t>
            </a:r>
          </a:p>
          <a:p>
            <a:pPr algn="l">
              <a:lnSpc>
                <a:spcPts val="5460"/>
              </a:lnSpc>
            </a:pPr>
            <a:r>
              <a:rPr lang="en-US" sz="3900">
                <a:solidFill>
                  <a:srgbClr val="FFFFFF"/>
                </a:solidFill>
                <a:latin typeface="Times New Roman Bold"/>
              </a:rPr>
              <a:t>         </a:t>
            </a:r>
            <a:r>
              <a:rPr lang="en-US" sz="3900">
                <a:solidFill>
                  <a:srgbClr val="FFFFFF"/>
                </a:solidFill>
                <a:latin typeface="Times New Roman Bold"/>
              </a:rPr>
              <a:t> - L’aluminium est le métal le plus léger.</a:t>
            </a:r>
          </a:p>
          <a:p>
            <a:pPr algn="l">
              <a:lnSpc>
                <a:spcPts val="5460"/>
              </a:lnSpc>
              <a:spcBef>
                <a:spcPct val="0"/>
              </a:spcBef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2397716" y="5829300"/>
            <a:ext cx="636755" cy="494353"/>
          </a:xfrm>
          <a:custGeom>
            <a:avLst/>
            <a:gdLst/>
            <a:ahLst/>
            <a:cxnLst/>
            <a:rect r="r" b="b" t="t" l="l"/>
            <a:pathLst>
              <a:path h="494353" w="636755">
                <a:moveTo>
                  <a:pt x="0" y="0"/>
                </a:moveTo>
                <a:lnTo>
                  <a:pt x="636755" y="0"/>
                </a:lnTo>
                <a:lnTo>
                  <a:pt x="636755" y="494353"/>
                </a:lnTo>
                <a:lnTo>
                  <a:pt x="0" y="4943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397716" y="6515100"/>
            <a:ext cx="636755" cy="494353"/>
          </a:xfrm>
          <a:custGeom>
            <a:avLst/>
            <a:gdLst/>
            <a:ahLst/>
            <a:cxnLst/>
            <a:rect r="r" b="b" t="t" l="l"/>
            <a:pathLst>
              <a:path h="494353" w="636755">
                <a:moveTo>
                  <a:pt x="0" y="0"/>
                </a:moveTo>
                <a:lnTo>
                  <a:pt x="636755" y="0"/>
                </a:lnTo>
                <a:lnTo>
                  <a:pt x="636755" y="494353"/>
                </a:lnTo>
                <a:lnTo>
                  <a:pt x="0" y="4943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95436" y="2634138"/>
            <a:ext cx="3441926" cy="3312884"/>
            <a:chOff x="30480" y="591820"/>
            <a:chExt cx="12736830" cy="122593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736830" cy="12259310"/>
            </a:xfrm>
            <a:custGeom>
              <a:avLst/>
              <a:gdLst/>
              <a:ahLst/>
              <a:cxnLst/>
              <a:rect r="r" b="b" t="t" l="l"/>
              <a:pathLst>
                <a:path h="12259310" w="1273683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21350" t="0" r="-2135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7201336" y="2634138"/>
            <a:ext cx="3441926" cy="3312884"/>
            <a:chOff x="30480" y="591820"/>
            <a:chExt cx="12736830" cy="1225931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736830" cy="12259310"/>
            </a:xfrm>
            <a:custGeom>
              <a:avLst/>
              <a:gdLst/>
              <a:ahLst/>
              <a:cxnLst/>
              <a:rect r="r" b="b" t="t" l="l"/>
              <a:pathLst>
                <a:path h="12259310" w="1273683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3"/>
              <a:stretch>
                <a:fillRect l="-26738" t="0" r="-26738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307764" y="2767785"/>
            <a:ext cx="3441926" cy="3312884"/>
            <a:chOff x="30480" y="591820"/>
            <a:chExt cx="12736830" cy="1225931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736830" cy="12259310"/>
            </a:xfrm>
            <a:custGeom>
              <a:avLst/>
              <a:gdLst/>
              <a:ahLst/>
              <a:cxnLst/>
              <a:rect r="r" b="b" t="t" l="l"/>
              <a:pathLst>
                <a:path h="12259310" w="1273683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4"/>
              <a:stretch>
                <a:fillRect l="-19527" t="0" r="-19527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-5339161">
            <a:off x="-2921756" y="-2940431"/>
            <a:ext cx="5843512" cy="5880861"/>
          </a:xfrm>
          <a:custGeom>
            <a:avLst/>
            <a:gdLst/>
            <a:ahLst/>
            <a:cxnLst/>
            <a:rect r="r" b="b" t="t" l="l"/>
            <a:pathLst>
              <a:path h="5880861" w="5843512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95661" y="329621"/>
            <a:ext cx="1693979" cy="1472137"/>
          </a:xfrm>
          <a:custGeom>
            <a:avLst/>
            <a:gdLst/>
            <a:ahLst/>
            <a:cxnLst/>
            <a:rect r="r" b="b" t="t" l="l"/>
            <a:pathLst>
              <a:path h="1472137" w="1693979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10090965">
            <a:off x="-1591099" y="8111665"/>
            <a:ext cx="4370918" cy="4398856"/>
          </a:xfrm>
          <a:custGeom>
            <a:avLst/>
            <a:gdLst/>
            <a:ahLst/>
            <a:cxnLst/>
            <a:rect r="r" b="b" t="t" l="l"/>
            <a:pathLst>
              <a:path h="4398856" w="4370918">
                <a:moveTo>
                  <a:pt x="0" y="0"/>
                </a:moveTo>
                <a:lnTo>
                  <a:pt x="4370918" y="0"/>
                </a:lnTo>
                <a:lnTo>
                  <a:pt x="4370918" y="4398855"/>
                </a:lnTo>
                <a:lnTo>
                  <a:pt x="0" y="43988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-7932697">
            <a:off x="467093" y="8687001"/>
            <a:ext cx="1123215" cy="1953417"/>
          </a:xfrm>
          <a:custGeom>
            <a:avLst/>
            <a:gdLst/>
            <a:ahLst/>
            <a:cxnLst/>
            <a:rect r="r" b="b" t="t" l="l"/>
            <a:pathLst>
              <a:path h="1953417" w="1123215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709034">
            <a:off x="15709488" y="-1530374"/>
            <a:ext cx="4101281" cy="4127494"/>
          </a:xfrm>
          <a:custGeom>
            <a:avLst/>
            <a:gdLst/>
            <a:ahLst/>
            <a:cxnLst/>
            <a:rect r="r" b="b" t="t" l="l"/>
            <a:pathLst>
              <a:path h="4127494" w="4101281">
                <a:moveTo>
                  <a:pt x="0" y="0"/>
                </a:moveTo>
                <a:lnTo>
                  <a:pt x="4101280" y="0"/>
                </a:lnTo>
                <a:lnTo>
                  <a:pt x="4101280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false" rot="2867302">
            <a:off x="16506070" y="-261716"/>
            <a:ext cx="1362984" cy="2370408"/>
          </a:xfrm>
          <a:custGeom>
            <a:avLst/>
            <a:gdLst/>
            <a:ahLst/>
            <a:cxnLst/>
            <a:rect r="r" b="b" t="t" l="l"/>
            <a:pathLst>
              <a:path h="2370408" w="1362984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5460838">
            <a:off x="16206000" y="8105968"/>
            <a:ext cx="4164000" cy="4190615"/>
          </a:xfrm>
          <a:custGeom>
            <a:avLst/>
            <a:gdLst/>
            <a:ahLst/>
            <a:cxnLst/>
            <a:rect r="r" b="b" t="t" l="l"/>
            <a:pathLst>
              <a:path h="4190615" w="4164000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10800000">
            <a:off x="16319057" y="8500319"/>
            <a:ext cx="1687000" cy="1466073"/>
          </a:xfrm>
          <a:custGeom>
            <a:avLst/>
            <a:gdLst/>
            <a:ahLst/>
            <a:cxnLst/>
            <a:rect r="r" b="b" t="t" l="l"/>
            <a:pathLst>
              <a:path h="1466073" w="1687000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0">
            <a:off x="1242651" y="6080669"/>
            <a:ext cx="4711282" cy="907993"/>
          </a:xfrm>
          <a:custGeom>
            <a:avLst/>
            <a:gdLst/>
            <a:ahLst/>
            <a:cxnLst/>
            <a:rect r="r" b="b" t="t" l="l"/>
            <a:pathLst>
              <a:path h="907993" w="4711282">
                <a:moveTo>
                  <a:pt x="4711282" y="0"/>
                </a:moveTo>
                <a:lnTo>
                  <a:pt x="0" y="0"/>
                </a:lnTo>
                <a:lnTo>
                  <a:pt x="0" y="907993"/>
                </a:lnTo>
                <a:lnTo>
                  <a:pt x="4711282" y="907993"/>
                </a:lnTo>
                <a:lnTo>
                  <a:pt x="4711282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315605" y="6254806"/>
            <a:ext cx="3736634" cy="512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4"/>
              </a:lnSpc>
              <a:spcBef>
                <a:spcPct val="0"/>
              </a:spcBef>
            </a:pPr>
            <a:r>
              <a:rPr lang="en-US" sz="3088">
                <a:solidFill>
                  <a:srgbClr val="F3757A"/>
                </a:solidFill>
                <a:latin typeface="Open Sans Bold"/>
              </a:rPr>
              <a:t>le polyéthylène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860442" y="6279686"/>
            <a:ext cx="3153840" cy="531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0"/>
              </a:lnSpc>
              <a:spcBef>
                <a:spcPct val="0"/>
              </a:spcBef>
            </a:pPr>
            <a:r>
              <a:rPr lang="en-US" sz="3071">
                <a:solidFill>
                  <a:srgbClr val="FFFFFF"/>
                </a:solidFill>
                <a:latin typeface="Open Sans Bold"/>
              </a:rPr>
              <a:t>PE</a:t>
            </a:r>
          </a:p>
        </p:txBody>
      </p:sp>
      <p:sp>
        <p:nvSpPr>
          <p:cNvPr name="Freeform 19" id="19"/>
          <p:cNvSpPr/>
          <p:nvPr/>
        </p:nvSpPr>
        <p:spPr>
          <a:xfrm flipH="true" flipV="false" rot="0">
            <a:off x="6732530" y="6137522"/>
            <a:ext cx="4523747" cy="871849"/>
          </a:xfrm>
          <a:custGeom>
            <a:avLst/>
            <a:gdLst/>
            <a:ahLst/>
            <a:cxnLst/>
            <a:rect r="r" b="b" t="t" l="l"/>
            <a:pathLst>
              <a:path h="871849" w="4523747">
                <a:moveTo>
                  <a:pt x="4523747" y="0"/>
                </a:moveTo>
                <a:lnTo>
                  <a:pt x="0" y="0"/>
                </a:lnTo>
                <a:lnTo>
                  <a:pt x="0" y="871849"/>
                </a:lnTo>
                <a:lnTo>
                  <a:pt x="4523747" y="871849"/>
                </a:lnTo>
                <a:lnTo>
                  <a:pt x="4523747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11911657" y="6158476"/>
            <a:ext cx="4539510" cy="874887"/>
          </a:xfrm>
          <a:custGeom>
            <a:avLst/>
            <a:gdLst/>
            <a:ahLst/>
            <a:cxnLst/>
            <a:rect r="r" b="b" t="t" l="l"/>
            <a:pathLst>
              <a:path h="874887" w="4539510">
                <a:moveTo>
                  <a:pt x="4539510" y="0"/>
                </a:moveTo>
                <a:lnTo>
                  <a:pt x="0" y="0"/>
                </a:lnTo>
                <a:lnTo>
                  <a:pt x="0" y="874888"/>
                </a:lnTo>
                <a:lnTo>
                  <a:pt x="4539510" y="874888"/>
                </a:lnTo>
                <a:lnTo>
                  <a:pt x="453951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2699436" y="7207737"/>
            <a:ext cx="1659860" cy="165986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3"/>
              <a:stretch>
                <a:fillRect l="-257" t="0" r="-2482" b="-15384"/>
              </a:stretch>
            </a:blip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2129444" y="459319"/>
            <a:ext cx="13488162" cy="932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0"/>
              </a:lnSpc>
              <a:spcBef>
                <a:spcPct val="0"/>
              </a:spcBef>
            </a:pPr>
            <a:r>
              <a:rPr lang="en-US" sz="4900" u="sng">
                <a:solidFill>
                  <a:srgbClr val="FFE26B"/>
                </a:solidFill>
                <a:latin typeface="Times New Roman Bold Italics"/>
              </a:rPr>
              <a:t>b -Distinction entre Les matériaux plastiques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02349" y="1819694"/>
            <a:ext cx="16999788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42"/>
              </a:lnSpc>
              <a:spcBef>
                <a:spcPct val="0"/>
              </a:spcBef>
            </a:pPr>
            <a:r>
              <a:rPr lang="en-US" sz="3451">
                <a:solidFill>
                  <a:srgbClr val="FFFFFF"/>
                </a:solidFill>
                <a:latin typeface="Times New Roman Bold"/>
              </a:rPr>
              <a:t>On trouve plusieurs types de plastique mais les plus utilisable dans notre vie sont: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190780" y="6282792"/>
            <a:ext cx="1109783" cy="548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40"/>
              </a:lnSpc>
              <a:spcBef>
                <a:spcPct val="0"/>
              </a:spcBef>
            </a:pPr>
            <a:r>
              <a:rPr lang="en-US" sz="3171">
                <a:solidFill>
                  <a:srgbClr val="FFFFFF"/>
                </a:solidFill>
                <a:latin typeface="Open Sans Bold"/>
              </a:rPr>
              <a:t>PS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014282" y="6292317"/>
            <a:ext cx="3153840" cy="505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84"/>
              </a:lnSpc>
              <a:spcBef>
                <a:spcPct val="0"/>
              </a:spcBef>
            </a:pPr>
            <a:r>
              <a:rPr lang="en-US" sz="2988">
                <a:solidFill>
                  <a:srgbClr val="F3757A"/>
                </a:solidFill>
                <a:latin typeface="Open Sans Bold"/>
              </a:rPr>
              <a:t>le polystyrène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176473" y="6195941"/>
            <a:ext cx="3153840" cy="828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87"/>
              </a:lnSpc>
            </a:pPr>
            <a:r>
              <a:rPr lang="en-US" sz="2988">
                <a:solidFill>
                  <a:srgbClr val="F3757A"/>
                </a:solidFill>
                <a:latin typeface="Open Sans Bold"/>
              </a:rPr>
              <a:t>le polychlorure de vinyle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4348297" y="6299302"/>
            <a:ext cx="3153840" cy="531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0"/>
              </a:lnSpc>
              <a:spcBef>
                <a:spcPct val="0"/>
              </a:spcBef>
            </a:pPr>
            <a:r>
              <a:rPr lang="en-US" sz="3071">
                <a:solidFill>
                  <a:srgbClr val="FFFFFF"/>
                </a:solidFill>
                <a:latin typeface="Open Sans Bold"/>
              </a:rPr>
              <a:t>PVC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8081579" y="7353434"/>
            <a:ext cx="1458176" cy="1458176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13262037" y="7385789"/>
            <a:ext cx="1363725" cy="1363725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5"/>
              <a:stretch>
                <a:fillRect l="0" t="-10968" r="0" b="-1339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709034">
            <a:off x="15939368" y="-1775030"/>
            <a:ext cx="4101281" cy="4127494"/>
          </a:xfrm>
          <a:custGeom>
            <a:avLst/>
            <a:gdLst/>
            <a:ahLst/>
            <a:cxnLst/>
            <a:rect r="r" b="b" t="t" l="l"/>
            <a:pathLst>
              <a:path h="4127494" w="4101281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2867302">
            <a:off x="16645966" y="-276432"/>
            <a:ext cx="1189873" cy="2069344"/>
          </a:xfrm>
          <a:custGeom>
            <a:avLst/>
            <a:gdLst/>
            <a:ahLst/>
            <a:cxnLst/>
            <a:rect r="r" b="b" t="t" l="l"/>
            <a:pathLst>
              <a:path h="2069344" w="1189873">
                <a:moveTo>
                  <a:pt x="1189872" y="0"/>
                </a:moveTo>
                <a:lnTo>
                  <a:pt x="0" y="0"/>
                </a:lnTo>
                <a:lnTo>
                  <a:pt x="0" y="2069344"/>
                </a:lnTo>
                <a:lnTo>
                  <a:pt x="1189872" y="2069344"/>
                </a:lnTo>
                <a:lnTo>
                  <a:pt x="118987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60838">
            <a:off x="16206000" y="8105968"/>
            <a:ext cx="4164000" cy="4190615"/>
          </a:xfrm>
          <a:custGeom>
            <a:avLst/>
            <a:gdLst/>
            <a:ahLst/>
            <a:cxnLst/>
            <a:rect r="r" b="b" t="t" l="l"/>
            <a:pathLst>
              <a:path h="4190615" w="4164000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6319057" y="8500319"/>
            <a:ext cx="1687000" cy="1466073"/>
          </a:xfrm>
          <a:custGeom>
            <a:avLst/>
            <a:gdLst/>
            <a:ahLst/>
            <a:cxnLst/>
            <a:rect r="r" b="b" t="t" l="l"/>
            <a:pathLst>
              <a:path h="1466073" w="1687000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0090965">
            <a:off x="-2078711" y="7597225"/>
            <a:ext cx="4708240" cy="4738333"/>
          </a:xfrm>
          <a:custGeom>
            <a:avLst/>
            <a:gdLst/>
            <a:ahLst/>
            <a:cxnLst/>
            <a:rect r="r" b="b" t="t" l="l"/>
            <a:pathLst>
              <a:path h="4738333" w="4708240">
                <a:moveTo>
                  <a:pt x="0" y="0"/>
                </a:moveTo>
                <a:lnTo>
                  <a:pt x="4708240" y="0"/>
                </a:lnTo>
                <a:lnTo>
                  <a:pt x="4708240" y="4738333"/>
                </a:lnTo>
                <a:lnTo>
                  <a:pt x="0" y="47383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7932697">
            <a:off x="21521" y="8908617"/>
            <a:ext cx="1216441" cy="2115550"/>
          </a:xfrm>
          <a:custGeom>
            <a:avLst/>
            <a:gdLst/>
            <a:ahLst/>
            <a:cxnLst/>
            <a:rect r="r" b="b" t="t" l="l"/>
            <a:pathLst>
              <a:path h="2115550" w="1216441">
                <a:moveTo>
                  <a:pt x="1216442" y="0"/>
                </a:moveTo>
                <a:lnTo>
                  <a:pt x="0" y="0"/>
                </a:lnTo>
                <a:lnTo>
                  <a:pt x="0" y="2115550"/>
                </a:lnTo>
                <a:lnTo>
                  <a:pt x="1216442" y="2115550"/>
                </a:lnTo>
                <a:lnTo>
                  <a:pt x="121644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339161">
            <a:off x="-3046003" y="-3102474"/>
            <a:ext cx="5875475" cy="5913028"/>
          </a:xfrm>
          <a:custGeom>
            <a:avLst/>
            <a:gdLst/>
            <a:ahLst/>
            <a:cxnLst/>
            <a:rect r="r" b="b" t="t" l="l"/>
            <a:pathLst>
              <a:path h="5913028" w="5875475">
                <a:moveTo>
                  <a:pt x="0" y="0"/>
                </a:moveTo>
                <a:lnTo>
                  <a:pt x="5875474" y="0"/>
                </a:lnTo>
                <a:lnTo>
                  <a:pt x="5875474" y="5913028"/>
                </a:lnTo>
                <a:lnTo>
                  <a:pt x="0" y="59130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0" y="216131"/>
            <a:ext cx="1627900" cy="1414712"/>
          </a:xfrm>
          <a:custGeom>
            <a:avLst/>
            <a:gdLst/>
            <a:ahLst/>
            <a:cxnLst/>
            <a:rect r="r" b="b" t="t" l="l"/>
            <a:pathLst>
              <a:path h="1414712" w="1627900">
                <a:moveTo>
                  <a:pt x="0" y="0"/>
                </a:moveTo>
                <a:lnTo>
                  <a:pt x="1627900" y="0"/>
                </a:lnTo>
                <a:lnTo>
                  <a:pt x="1627900" y="1414713"/>
                </a:lnTo>
                <a:lnTo>
                  <a:pt x="0" y="14147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095930" y="395052"/>
            <a:ext cx="13890828" cy="1647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45232" indent="-372616" lvl="1">
              <a:lnSpc>
                <a:spcPts val="4142"/>
              </a:lnSpc>
              <a:buFont typeface="Arial"/>
              <a:buChar char="•"/>
            </a:pPr>
            <a:r>
              <a:rPr lang="en-US" sz="3451">
                <a:solidFill>
                  <a:srgbClr val="FFFFFF"/>
                </a:solidFill>
                <a:latin typeface="Times New Roman Bold"/>
              </a:rPr>
              <a:t>Nous distinguons ces matériaux en fonction de plusieurs propriétés dont: la flottabilité, la solubilité dans l'acétone, la couleur de la flamme avec laquelle il brule ..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7475218" y="1894057"/>
            <a:ext cx="10147849" cy="4952139"/>
          </a:xfrm>
          <a:custGeom>
            <a:avLst/>
            <a:gdLst/>
            <a:ahLst/>
            <a:cxnLst/>
            <a:rect r="r" b="b" t="t" l="l"/>
            <a:pathLst>
              <a:path h="4952139" w="10147849">
                <a:moveTo>
                  <a:pt x="0" y="0"/>
                </a:moveTo>
                <a:lnTo>
                  <a:pt x="10147849" y="0"/>
                </a:lnTo>
                <a:lnTo>
                  <a:pt x="10147849" y="4952138"/>
                </a:lnTo>
                <a:lnTo>
                  <a:pt x="0" y="495213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334" r="0" b="-1334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428063" y="7411980"/>
            <a:ext cx="636755" cy="494353"/>
          </a:xfrm>
          <a:custGeom>
            <a:avLst/>
            <a:gdLst/>
            <a:ahLst/>
            <a:cxnLst/>
            <a:rect r="r" b="b" t="t" l="l"/>
            <a:pathLst>
              <a:path h="494353" w="636755">
                <a:moveTo>
                  <a:pt x="0" y="0"/>
                </a:moveTo>
                <a:lnTo>
                  <a:pt x="636755" y="0"/>
                </a:lnTo>
                <a:lnTo>
                  <a:pt x="636755" y="494354"/>
                </a:lnTo>
                <a:lnTo>
                  <a:pt x="0" y="4943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629742" y="2971800"/>
            <a:ext cx="6453708" cy="1647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45232" indent="-372616" lvl="1">
              <a:lnSpc>
                <a:spcPts val="4142"/>
              </a:lnSpc>
              <a:buFont typeface="Arial"/>
              <a:buChar char="•"/>
            </a:pPr>
            <a:r>
              <a:rPr lang="en-US" sz="3451">
                <a:solidFill>
                  <a:srgbClr val="FFFFFF"/>
                </a:solidFill>
                <a:latin typeface="Times New Roman Bold"/>
              </a:rPr>
              <a:t> Le tableau suivant montre quelques propriétés physiques de ces trois types de plastiques :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476519" y="7345305"/>
            <a:ext cx="14930452" cy="160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79"/>
              </a:lnSpc>
            </a:pPr>
            <a:r>
              <a:rPr lang="en-US" sz="3399">
                <a:solidFill>
                  <a:srgbClr val="FFFFFF"/>
                </a:solidFill>
                <a:latin typeface="Times New Roman Bold"/>
              </a:rPr>
              <a:t> Toutes les matériaux plastiques portent un symbole en forme de flèches triangulaires indiquant qu'elles sont recyclables et portent chacune un numéro indiquant le nom du matériau.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174666" y="5545713"/>
            <a:ext cx="3920462" cy="3773479"/>
            <a:chOff x="30480" y="591820"/>
            <a:chExt cx="12736830" cy="122593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736830" cy="12259310"/>
            </a:xfrm>
            <a:custGeom>
              <a:avLst/>
              <a:gdLst/>
              <a:ahLst/>
              <a:cxnLst/>
              <a:rect r="r" b="b" t="t" l="l"/>
              <a:pathLst>
                <a:path h="12259310" w="1273683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8600" t="0" r="-860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-709034">
            <a:off x="15939368" y="-1775030"/>
            <a:ext cx="4101281" cy="4127494"/>
          </a:xfrm>
          <a:custGeom>
            <a:avLst/>
            <a:gdLst/>
            <a:ahLst/>
            <a:cxnLst/>
            <a:rect r="r" b="b" t="t" l="l"/>
            <a:pathLst>
              <a:path h="4127494" w="4101281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2867302">
            <a:off x="16506070" y="-261716"/>
            <a:ext cx="1362984" cy="2370408"/>
          </a:xfrm>
          <a:custGeom>
            <a:avLst/>
            <a:gdLst/>
            <a:ahLst/>
            <a:cxnLst/>
            <a:rect r="r" b="b" t="t" l="l"/>
            <a:pathLst>
              <a:path h="2370408" w="1362984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460838">
            <a:off x="16206000" y="8105968"/>
            <a:ext cx="4164000" cy="4190615"/>
          </a:xfrm>
          <a:custGeom>
            <a:avLst/>
            <a:gdLst/>
            <a:ahLst/>
            <a:cxnLst/>
            <a:rect r="r" b="b" t="t" l="l"/>
            <a:pathLst>
              <a:path h="4190615" w="4164000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6319057" y="8500319"/>
            <a:ext cx="1687000" cy="1466073"/>
          </a:xfrm>
          <a:custGeom>
            <a:avLst/>
            <a:gdLst/>
            <a:ahLst/>
            <a:cxnLst/>
            <a:rect r="r" b="b" t="t" l="l"/>
            <a:pathLst>
              <a:path h="1466073" w="1687000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0090965">
            <a:off x="-2585211" y="7148542"/>
            <a:ext cx="5843512" cy="5880861"/>
          </a:xfrm>
          <a:custGeom>
            <a:avLst/>
            <a:gdLst/>
            <a:ahLst/>
            <a:cxnLst/>
            <a:rect r="r" b="b" t="t" l="l"/>
            <a:pathLst>
              <a:path h="5880861" w="5843512">
                <a:moveTo>
                  <a:pt x="0" y="0"/>
                </a:moveTo>
                <a:lnTo>
                  <a:pt x="5843512" y="0"/>
                </a:lnTo>
                <a:lnTo>
                  <a:pt x="5843512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-7932697">
            <a:off x="180395" y="7965897"/>
            <a:ext cx="1486264" cy="2584806"/>
          </a:xfrm>
          <a:custGeom>
            <a:avLst/>
            <a:gdLst/>
            <a:ahLst/>
            <a:cxnLst/>
            <a:rect r="r" b="b" t="t" l="l"/>
            <a:pathLst>
              <a:path h="2584806" w="1486264">
                <a:moveTo>
                  <a:pt x="1486264" y="0"/>
                </a:moveTo>
                <a:lnTo>
                  <a:pt x="0" y="0"/>
                </a:lnTo>
                <a:lnTo>
                  <a:pt x="0" y="2584806"/>
                </a:lnTo>
                <a:lnTo>
                  <a:pt x="1486264" y="2584806"/>
                </a:lnTo>
                <a:lnTo>
                  <a:pt x="148626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5339161">
            <a:off x="-3048968" y="-3099562"/>
            <a:ext cx="6392809" cy="6433669"/>
          </a:xfrm>
          <a:custGeom>
            <a:avLst/>
            <a:gdLst/>
            <a:ahLst/>
            <a:cxnLst/>
            <a:rect r="r" b="b" t="t" l="l"/>
            <a:pathLst>
              <a:path h="6433669" w="639280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80290" y="477879"/>
            <a:ext cx="1594376" cy="1385578"/>
          </a:xfrm>
          <a:custGeom>
            <a:avLst/>
            <a:gdLst/>
            <a:ahLst/>
            <a:cxnLst/>
            <a:rect r="r" b="b" t="t" l="l"/>
            <a:pathLst>
              <a:path h="1385578" w="1594376">
                <a:moveTo>
                  <a:pt x="0" y="0"/>
                </a:moveTo>
                <a:lnTo>
                  <a:pt x="1594376" y="0"/>
                </a:lnTo>
                <a:lnTo>
                  <a:pt x="1594376" y="1385578"/>
                </a:lnTo>
                <a:lnTo>
                  <a:pt x="0" y="13855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243195" y="136317"/>
            <a:ext cx="12912982" cy="984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u="sng">
                <a:solidFill>
                  <a:srgbClr val="FFBD59"/>
                </a:solidFill>
                <a:latin typeface="Poppins Bold Italics"/>
              </a:rPr>
              <a:t>III - Les matériaux et l’emballage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174666" y="1238066"/>
            <a:ext cx="14930452" cy="160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8" indent="-367029" lvl="1">
              <a:lnSpc>
                <a:spcPts val="4079"/>
              </a:lnSpc>
              <a:buFont typeface="Arial"/>
              <a:buChar char="•"/>
            </a:pPr>
            <a:r>
              <a:rPr lang="en-US" sz="3399">
                <a:solidFill>
                  <a:srgbClr val="FFFFFF"/>
                </a:solidFill>
                <a:latin typeface="Times New Roman Bold"/>
              </a:rPr>
              <a:t>L</a:t>
            </a:r>
            <a:r>
              <a:rPr lang="en-US" sz="3399">
                <a:solidFill>
                  <a:srgbClr val="FFFFFF"/>
                </a:solidFill>
                <a:latin typeface="Times New Roman Bold"/>
              </a:rPr>
              <a:t>es matériaux d'emballage sont sélectionnés en fonction de leurs caractéristiques (conductivité électrique, conductivité thermique, résistance à la choc et perméabilité aux fluides) et des caractéristiques du produit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288631" y="2946240"/>
            <a:ext cx="2174572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9"/>
              </a:lnSpc>
            </a:pPr>
            <a:r>
              <a:rPr lang="en-US" sz="4499" u="sng">
                <a:solidFill>
                  <a:srgbClr val="37C9EF"/>
                </a:solidFill>
                <a:latin typeface="Times New Roman Bold Italics"/>
              </a:rPr>
              <a:t>Exemple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869866" y="3735963"/>
            <a:ext cx="14930452" cy="1704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77237" indent="-388618" lvl="1">
              <a:lnSpc>
                <a:spcPts val="4319"/>
              </a:lnSpc>
              <a:buFont typeface="Arial"/>
              <a:buChar char="•"/>
            </a:pPr>
            <a:r>
              <a:rPr lang="en-US" sz="3599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599">
                <a:solidFill>
                  <a:srgbClr val="FFFFFF"/>
                </a:solidFill>
                <a:latin typeface="Times New Roman Bold"/>
              </a:rPr>
              <a:t>Le plastique est utilisé dans les emballages alimentaires car il est léger et un bon isolant électrique, Résistant aux chocs, recyclable, non réactif, transparent.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8056836" y="5851410"/>
            <a:ext cx="3841053" cy="3697047"/>
            <a:chOff x="30480" y="591820"/>
            <a:chExt cx="12736830" cy="1225931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2736830" cy="12259310"/>
            </a:xfrm>
            <a:custGeom>
              <a:avLst/>
              <a:gdLst/>
              <a:ahLst/>
              <a:cxnLst/>
              <a:rect r="r" b="b" t="t" l="l"/>
              <a:pathLst>
                <a:path h="12259310" w="1273683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9"/>
              <a:stretch>
                <a:fillRect l="-19010" t="0" r="-1901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3743035" y="5251391"/>
            <a:ext cx="3634317" cy="3796283"/>
            <a:chOff x="30480" y="591820"/>
            <a:chExt cx="11736274" cy="1225931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1738668" cy="12259310"/>
            </a:xfrm>
            <a:custGeom>
              <a:avLst/>
              <a:gdLst/>
              <a:ahLst/>
              <a:cxnLst/>
              <a:rect r="r" b="b" t="t" l="l"/>
              <a:pathLst>
                <a:path h="12259310" w="11738668">
                  <a:moveTo>
                    <a:pt x="10990889" y="4271010"/>
                  </a:moveTo>
                  <a:cubicBezTo>
                    <a:pt x="9971615" y="2120900"/>
                    <a:pt x="7917855" y="544830"/>
                    <a:pt x="5729518" y="297180"/>
                  </a:cubicBezTo>
                  <a:cubicBezTo>
                    <a:pt x="3943742" y="0"/>
                    <a:pt x="2768827" y="913130"/>
                    <a:pt x="1809235" y="2170430"/>
                  </a:cubicBezTo>
                  <a:cubicBezTo>
                    <a:pt x="849644" y="3427730"/>
                    <a:pt x="339422" y="5030470"/>
                    <a:pt x="133461" y="6647180"/>
                  </a:cubicBezTo>
                  <a:cubicBezTo>
                    <a:pt x="24130" y="7500620"/>
                    <a:pt x="0" y="8406130"/>
                    <a:pt x="335911" y="9188450"/>
                  </a:cubicBezTo>
                  <a:cubicBezTo>
                    <a:pt x="758366" y="10180320"/>
                    <a:pt x="1681680" y="10811510"/>
                    <a:pt x="2621378" y="11203940"/>
                  </a:cubicBezTo>
                  <a:cubicBezTo>
                    <a:pt x="5149083" y="12259310"/>
                    <a:pt x="8252543" y="11850370"/>
                    <a:pt x="10219706" y="9828530"/>
                  </a:cubicBezTo>
                  <a:cubicBezTo>
                    <a:pt x="10835248" y="9196070"/>
                    <a:pt x="11339619" y="8403590"/>
                    <a:pt x="11519835" y="7504430"/>
                  </a:cubicBezTo>
                  <a:cubicBezTo>
                    <a:pt x="11738669" y="6413500"/>
                    <a:pt x="11461323" y="5264150"/>
                    <a:pt x="10990889" y="4271010"/>
                  </a:cubicBezTo>
                  <a:close/>
                </a:path>
              </a:pathLst>
            </a:custGeom>
            <a:blipFill>
              <a:blip r:embed="rId10"/>
              <a:stretch>
                <a:fillRect l="-21340" t="-3440" r="-21432" b="-3045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DAFu7t06nVA</dc:identifier>
  <dcterms:modified xsi:type="dcterms:W3CDTF">2011-08-01T06:04:30Z</dcterms:modified>
  <cp:revision>1</cp:revision>
  <dc:title>Colorful Illustrated World Traveler Presentation</dc:title>
</cp:coreProperties>
</file>